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3450b5376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33450b5376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3450b5376_3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33450b5376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sz="1150">
                <a:solidFill>
                  <a:srgbClr val="373737"/>
                </a:solidFill>
                <a:highlight>
                  <a:schemeClr val="lt1"/>
                </a:highlight>
              </a:rPr>
              <a:t>2. Approach</a:t>
            </a:r>
            <a:r>
              <a:rPr lang="en" sz="1150">
                <a:solidFill>
                  <a:srgbClr val="373737"/>
                </a:solidFill>
                <a:highlight>
                  <a:schemeClr val="lt1"/>
                </a:highlight>
              </a:rPr>
              <a:t>: How you plan to solve the problem?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Do you understand the overall system and its various components? </a:t>
            </a:r>
            <a:endParaRPr sz="1150">
              <a:solidFill>
                <a:srgbClr val="373737"/>
              </a:solidFill>
              <a:highlight>
                <a:schemeClr val="lt1"/>
              </a:highlight>
            </a:endParaRPr>
          </a:p>
          <a:p>
            <a:pPr indent="0" lvl="0" marL="914400" rtl="0" algn="l">
              <a:lnSpc>
                <a:spcPct val="115000"/>
              </a:lnSpc>
              <a:spcBef>
                <a:spcPts val="0"/>
              </a:spcBef>
              <a:spcAft>
                <a:spcPts val="0"/>
              </a:spcAft>
              <a:buNone/>
            </a:pPr>
            <a:r>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Which pieces are you going to modify and how?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Implement lane detection with provided code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Base on the lane detection algorithm we modified, implement lane following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Train the simple diagonal parking by recognizing checkpoints and then train the parallel parking based on that</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Identify different kinds of parking spaces and park respectively</a:t>
            </a:r>
            <a:endParaRPr sz="1150">
              <a:solidFill>
                <a:srgbClr val="373737"/>
              </a:solidFill>
              <a:highlight>
                <a:schemeClr val="lt1"/>
              </a:highlight>
            </a:endParaRPr>
          </a:p>
          <a:p>
            <a:pPr indent="-307545" lvl="1" marL="914400" rtl="0" algn="l">
              <a:lnSpc>
                <a:spcPct val="114999"/>
              </a:lnSpc>
              <a:spcBef>
                <a:spcPts val="0"/>
              </a:spcBef>
              <a:spcAft>
                <a:spcPts val="0"/>
              </a:spcAft>
              <a:buClr>
                <a:srgbClr val="233A44"/>
              </a:buClr>
              <a:buSzPts val="1243"/>
              <a:buFont typeface="Calibri"/>
              <a:buAutoNum type="alphaLcPeriod"/>
            </a:pPr>
            <a:r>
              <a:rPr lang="en" sz="1200">
                <a:solidFill>
                  <a:srgbClr val="373737"/>
                </a:solidFill>
                <a:highlight>
                  <a:schemeClr val="lt1"/>
                </a:highlight>
              </a:rPr>
              <a:t>What are the aspects of the approach that are most novel? Which aspects are easy</a:t>
            </a:r>
            <a:endParaRPr sz="1200">
              <a:solidFill>
                <a:srgbClr val="373737"/>
              </a:solidFill>
              <a:highlight>
                <a:schemeClr val="lt1"/>
              </a:highlight>
            </a:endParaRPr>
          </a:p>
          <a:p>
            <a:pPr indent="0" lvl="0" marL="914400" rtl="0" algn="l">
              <a:lnSpc>
                <a:spcPct val="114999"/>
              </a:lnSpc>
              <a:spcBef>
                <a:spcPts val="0"/>
              </a:spcBef>
              <a:spcAft>
                <a:spcPts val="0"/>
              </a:spcAft>
              <a:buNone/>
            </a:pPr>
            <a:r>
              <a:rPr lang="en" sz="1200">
                <a:solidFill>
                  <a:srgbClr val="373737"/>
                </a:solidFill>
                <a:highlight>
                  <a:schemeClr val="lt1"/>
                </a:highlight>
              </a:rPr>
              <a:t>The hardest: identify different parking spaces and choose different parking strategies accordingly</a:t>
            </a:r>
            <a:endParaRPr sz="1200">
              <a:solidFill>
                <a:srgbClr val="373737"/>
              </a:solidFill>
              <a:highlight>
                <a:schemeClr val="lt1"/>
              </a:highlight>
            </a:endParaRPr>
          </a:p>
          <a:p>
            <a:pPr indent="0" lvl="0" marL="914400" rtl="0" algn="l">
              <a:lnSpc>
                <a:spcPct val="114999"/>
              </a:lnSpc>
              <a:spcBef>
                <a:spcPts val="0"/>
              </a:spcBef>
              <a:spcAft>
                <a:spcPts val="0"/>
              </a:spcAft>
              <a:buNone/>
            </a:pPr>
            <a:r>
              <a:rPr lang="en" sz="1200">
                <a:solidFill>
                  <a:srgbClr val="373737"/>
                </a:solidFill>
                <a:highlight>
                  <a:schemeClr val="lt1"/>
                </a:highlight>
              </a:rPr>
              <a:t>The easiest: implementing lane detection </a:t>
            </a:r>
            <a:endParaRPr sz="1200">
              <a:solidFill>
                <a:srgbClr val="373737"/>
              </a:solidFill>
              <a:highlight>
                <a:schemeClr val="lt1"/>
              </a:highlight>
            </a:endParaRPr>
          </a:p>
          <a:p>
            <a:pPr indent="0" lvl="0" marL="457200" rtl="0" algn="l">
              <a:lnSpc>
                <a:spcPct val="115000"/>
              </a:lnSpc>
              <a:spcBef>
                <a:spcPts val="0"/>
              </a:spcBef>
              <a:spcAft>
                <a:spcPts val="0"/>
              </a:spcAft>
              <a:buNone/>
            </a:pPr>
            <a:r>
              <a:rPr b="1" lang="en" sz="1150">
                <a:solidFill>
                  <a:srgbClr val="373737"/>
                </a:solidFill>
                <a:highlight>
                  <a:schemeClr val="lt1"/>
                </a:highlight>
              </a:rPr>
              <a:t>	</a:t>
            </a:r>
            <a:endParaRPr b="1" sz="1150">
              <a:solidFill>
                <a:srgbClr val="373737"/>
              </a:solidFill>
              <a:highlight>
                <a:schemeClr val="lt1"/>
              </a:highlight>
            </a:endParaRPr>
          </a:p>
          <a:p>
            <a:pPr indent="0" lvl="0" marL="457200" rtl="0" algn="l">
              <a:lnSpc>
                <a:spcPct val="115000"/>
              </a:lnSpc>
              <a:spcBef>
                <a:spcPts val="0"/>
              </a:spcBef>
              <a:spcAft>
                <a:spcPts val="0"/>
              </a:spcAft>
              <a:buNone/>
            </a:pPr>
            <a:r>
              <a:rPr b="1" lang="en" sz="1150">
                <a:solidFill>
                  <a:srgbClr val="373737"/>
                </a:solidFill>
                <a:highlight>
                  <a:schemeClr val="lt1"/>
                </a:highlight>
              </a:rPr>
              <a:t>4. Test and evaluation</a:t>
            </a:r>
            <a:r>
              <a:rPr lang="en" sz="1150">
                <a:solidFill>
                  <a:srgbClr val="373737"/>
                </a:solidFill>
                <a:highlight>
                  <a:schemeClr val="lt1"/>
                </a:highlight>
              </a:rPr>
              <a:t>: What are the key metrics for evaluating the solution to your problem. E.g., time-to-collision is a metric for safety;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How are you evaluating your solution with respect to your metrics?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Are you simulating as well as performing field tests? Simulations?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What are the different scenarios under which you are performing evaluation? </a:t>
            </a:r>
            <a:endParaRPr sz="1150">
              <a:solidFill>
                <a:srgbClr val="373737"/>
              </a:solidFill>
              <a:highlight>
                <a:schemeClr val="lt1"/>
              </a:highlight>
            </a:endParaRPr>
          </a:p>
          <a:p>
            <a:pPr indent="0" lvl="0" marL="0" rtl="0" algn="l">
              <a:lnSpc>
                <a:spcPct val="115000"/>
              </a:lnSpc>
              <a:spcBef>
                <a:spcPts val="0"/>
              </a:spcBef>
              <a:spcAft>
                <a:spcPts val="0"/>
              </a:spcAft>
              <a:buNone/>
            </a:pPr>
            <a:r>
              <a:t/>
            </a:r>
            <a:endParaRPr sz="1150">
              <a:solidFill>
                <a:srgbClr val="373737"/>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How do you plan to solve the problem?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Sensing:</a:t>
            </a:r>
            <a:r>
              <a:rPr lang="en">
                <a:solidFill>
                  <a:schemeClr val="dk1"/>
                </a:solidFill>
              </a:rPr>
              <a:t> Use LIDAR, cameras, and/or ultrasonic sensors to detect parking spaces and obstacles.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Planning:</a:t>
            </a:r>
            <a:r>
              <a:rPr lang="en">
                <a:solidFill>
                  <a:schemeClr val="dk1"/>
                </a:solidFill>
              </a:rPr>
              <a:t> Implement a path planning algorithm (e.g., RRT*, A* or Model Predictive Control).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Control:</a:t>
            </a:r>
            <a:r>
              <a:rPr lang="en">
                <a:solidFill>
                  <a:schemeClr val="dk1"/>
                </a:solidFill>
              </a:rPr>
              <a:t> Use trajectory tracking control (PID, pure pursuit, or LQR).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Integration:</a:t>
            </a:r>
            <a:r>
              <a:rPr lang="en">
                <a:solidFill>
                  <a:schemeClr val="dk1"/>
                </a:solidFill>
              </a:rPr>
              <a:t> Develop a ROS-based system to coordinate perception, planning, and control.</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Which components are you modifying?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Adding sensor suite for perception.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Implementing new software for parking maneuver execution.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Fine-tuning the control system for precision.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Accuracy:</a:t>
            </a:r>
            <a:r>
              <a:rPr lang="en">
                <a:solidFill>
                  <a:schemeClr val="dk1"/>
                </a:solidFill>
              </a:rPr>
              <a:t> How close is the final parked position to the target?</a:t>
            </a:r>
            <a:endParaRPr>
              <a:solidFill>
                <a:schemeClr val="dk1"/>
              </a:solidFill>
            </a:endParaRPr>
          </a:p>
          <a:p>
            <a:pPr indent="0" lvl="0" marL="0" rtl="0" algn="l">
              <a:lnSpc>
                <a:spcPct val="115000"/>
              </a:lnSpc>
              <a:spcBef>
                <a:spcPts val="0"/>
              </a:spcBef>
              <a:spcAft>
                <a:spcPts val="0"/>
              </a:spcAft>
              <a:buNone/>
            </a:pPr>
            <a:r>
              <a:rPr b="1" lang="en">
                <a:solidFill>
                  <a:schemeClr val="dk1"/>
                </a:solidFill>
              </a:rPr>
              <a:t>Time Efficiency:</a:t>
            </a:r>
            <a:r>
              <a:rPr lang="en">
                <a:solidFill>
                  <a:schemeClr val="dk1"/>
                </a:solidFill>
              </a:rPr>
              <a:t> How quickly does the system park?</a:t>
            </a:r>
            <a:endParaRPr>
              <a:solidFill>
                <a:schemeClr val="dk1"/>
              </a:solidFill>
            </a:endParaRPr>
          </a:p>
          <a:p>
            <a:pPr indent="0" lvl="0" marL="0" rtl="0" algn="l">
              <a:lnSpc>
                <a:spcPct val="115000"/>
              </a:lnSpc>
              <a:spcBef>
                <a:spcPts val="0"/>
              </a:spcBef>
              <a:spcAft>
                <a:spcPts val="0"/>
              </a:spcAft>
              <a:buNone/>
            </a:pPr>
            <a:r>
              <a:rPr b="1" lang="en">
                <a:solidFill>
                  <a:schemeClr val="dk1"/>
                </a:solidFill>
              </a:rPr>
              <a:t>Collision Avoidance:</a:t>
            </a:r>
            <a:r>
              <a:rPr lang="en">
                <a:solidFill>
                  <a:schemeClr val="dk1"/>
                </a:solidFill>
              </a:rPr>
              <a:t> Does the system reliably detect and avoid obstacles?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Success Rate:</a:t>
            </a:r>
            <a:r>
              <a:rPr lang="en">
                <a:solidFill>
                  <a:schemeClr val="dk1"/>
                </a:solidFill>
              </a:rPr>
              <a:t> Percentage of successful parking attempts.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Scalability:</a:t>
            </a:r>
            <a:r>
              <a:rPr lang="en">
                <a:solidFill>
                  <a:schemeClr val="dk1"/>
                </a:solidFill>
              </a:rPr>
              <a:t> Performance in different parking scenarios (tight spaces, angled parking).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1. Key Evaluation Metrics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Detection Accuracy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Lane Marking Detection Rate</a:t>
            </a:r>
            <a:r>
              <a:rPr lang="en">
                <a:solidFill>
                  <a:schemeClr val="dk1"/>
                </a:solidFill>
              </a:rPr>
              <a:t>: How often the system correctly identifies lane boundaries.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Lateral Deviation</a:t>
            </a:r>
            <a:r>
              <a:rPr lang="en">
                <a:solidFill>
                  <a:schemeClr val="dk1"/>
                </a:solidFill>
              </a:rPr>
              <a:t>: The difference between the vehicle’s centerline and the detected lane center.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Lane Following Stability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Steering Smoothness</a:t>
            </a:r>
            <a:r>
              <a:rPr lang="en">
                <a:solidFill>
                  <a:schemeClr val="dk1"/>
                </a:solidFill>
              </a:rPr>
              <a:t>: Variation or jitter in the steering angle while following the lane.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Lane Keep Success Rate</a:t>
            </a:r>
            <a:r>
              <a:rPr lang="en">
                <a:solidFill>
                  <a:schemeClr val="dk1"/>
                </a:solidFill>
              </a:rPr>
              <a:t>: Percentage of time the vehicle remains within lane boundaries without requiring intervention.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Performance</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Parking Accuracy</a:t>
            </a:r>
            <a:r>
              <a:rPr lang="en">
                <a:solidFill>
                  <a:schemeClr val="dk1"/>
                </a:solidFill>
              </a:rPr>
              <a:t>: The final lateral and longitudinal offset from the desired parking 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Parking Time</a:t>
            </a:r>
            <a:r>
              <a:rPr lang="en">
                <a:solidFill>
                  <a:schemeClr val="dk1"/>
                </a:solidFill>
              </a:rPr>
              <a:t>: Time taken from the start of the parking maneuver to final 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Success/Failure Rate</a:t>
            </a:r>
            <a:r>
              <a:rPr lang="en">
                <a:solidFill>
                  <a:schemeClr val="dk1"/>
                </a:solidFill>
              </a:rPr>
              <a:t>: Number of successful parks versus unsuccessful attempts over multiple trials.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Safety Metrics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Time-to-Collision (TTC)</a:t>
            </a:r>
            <a:r>
              <a:rPr lang="en">
                <a:solidFill>
                  <a:schemeClr val="dk1"/>
                </a:solidFill>
              </a:rPr>
              <a:t>: How much time remains before collision if no evasive action is taken—crucial for measuring safety margins.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Minimum Distance to Obstacles</a:t>
            </a:r>
            <a:r>
              <a:rPr lang="en">
                <a:solidFill>
                  <a:schemeClr val="dk1"/>
                </a:solidFill>
              </a:rPr>
              <a:t>: Closest approach to any static or dynamic obstacle during maneuvers.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Localization Reliability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Position Error</a:t>
            </a:r>
            <a:r>
              <a:rPr lang="en">
                <a:solidFill>
                  <a:schemeClr val="dk1"/>
                </a:solidFill>
              </a:rPr>
              <a:t>: Difference between actual (ground truth) and estimated position from LiDAR-GPS fusion.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Heading Error</a:t>
            </a:r>
            <a:r>
              <a:rPr lang="en">
                <a:solidFill>
                  <a:schemeClr val="dk1"/>
                </a:solidFill>
              </a:rPr>
              <a:t>: Error in the estimated heading or orientation of the vehicle.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Evaluation Methodologies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Simulation Testing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Software-in-the-Loop (SIL)</a:t>
            </a:r>
            <a:r>
              <a:rPr lang="en">
                <a:solidFill>
                  <a:schemeClr val="dk1"/>
                </a:solidFill>
              </a:rPr>
              <a:t>: Using a simulation environment (e.g., CARLA, Gazebo, or a custom simulator) to run the lane detection, planning, and control algorithms. This allows rapid iteration without risk to real-world assets.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Scenario Variation</a:t>
            </a:r>
            <a:r>
              <a:rPr lang="en">
                <a:solidFill>
                  <a:schemeClr val="dk1"/>
                </a:solidFill>
              </a:rPr>
              <a:t>: Change lighting conditions, weather, road curvature, and traffic presence to stress-test the algorithms.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Hardware-in-the-Loop (HIL)</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Incorporate actual vehicle sensors or sensor simulations to test real-time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Validate that the controller can handle real sensor data latencies and noise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Field Testing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Closed-Track Tests</a:t>
            </a:r>
            <a:r>
              <a:rPr lang="en">
                <a:solidFill>
                  <a:schemeClr val="dk1"/>
                </a:solidFill>
              </a:rPr>
              <a:t>: Evaluate on a test track to measure lane-following, parking accuracy, and safety metrics in a controlled environment.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Urban/Highway Driving</a:t>
            </a:r>
            <a:r>
              <a:rPr lang="en">
                <a:solidFill>
                  <a:schemeClr val="dk1"/>
                </a:solidFill>
              </a:rPr>
              <a:t>: Assess the robustness of perception (LiDAR, GPS, cameras) and controller performance in various traffic conditions, road types, and dynamic obstacles.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Evaluation Scenarios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Following Scenarios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Straight Roads &amp; Curvy Roads</a:t>
            </a:r>
            <a:r>
              <a:rPr lang="en">
                <a:solidFill>
                  <a:schemeClr val="dk1"/>
                </a:solidFill>
              </a:rPr>
              <a:t>: Assess lane detection and steering control under mild and aggressive curvature.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Different Lighting &amp; Weather</a:t>
            </a:r>
            <a:r>
              <a:rPr lang="en">
                <a:solidFill>
                  <a:schemeClr val="dk1"/>
                </a:solidFill>
              </a:rPr>
              <a:t>: Morning vs. night, clear vs. rainy/foggy conditions to test perception robustness.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Scenarios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Diagonal Parking</a:t>
            </a:r>
            <a:r>
              <a:rPr lang="en">
                <a:solidFill>
                  <a:schemeClr val="dk1"/>
                </a:solidFill>
              </a:rPr>
              <a:t>: Vary the angle of the parking spot. Check how quickly and accurately the system identifies the spot and executes the diagonal parking controller.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Parallel Parking</a:t>
            </a:r>
            <a:r>
              <a:rPr lang="en">
                <a:solidFill>
                  <a:schemeClr val="dk1"/>
                </a:solidFill>
              </a:rPr>
              <a:t>: Include spots of different lengths and partial obstructions (e.g., a vehicle slightly overhanging the parking lines).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Empty vs. Occupied Spots</a:t>
            </a:r>
            <a:r>
              <a:rPr lang="en">
                <a:solidFill>
                  <a:schemeClr val="dk1"/>
                </a:solidFill>
              </a:rPr>
              <a:t>: Ensure the system accurately detects free spaces vs. spaces already taken.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Mixed Environment</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Transition from Lane Following to Parking</a:t>
            </a:r>
            <a:r>
              <a:rPr lang="en">
                <a:solidFill>
                  <a:schemeClr val="dk1"/>
                </a:solidFill>
              </a:rPr>
              <a:t>: Evaluate how smoothly the system switches from lane-keeping to identifying a parking space, selecting the correct algorithm (diagonal or parallel), and executing the park.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Dynamic Obstacles</a:t>
            </a:r>
            <a:r>
              <a:rPr lang="en">
                <a:solidFill>
                  <a:schemeClr val="dk1"/>
                </a:solidFill>
              </a:rPr>
              <a:t>: Include pedestrians or other vehicles during the parking maneuver to test reactive safety protocols.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Linking Back to the System Components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Detection and Lane Following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Leverage the provided code and prior modules (MPs) for lane detection.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Evaluate detection output against ground truth or manually annotated datasets.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Measure lateral deviation and steering response in real time.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Checkpoints and Control Strategies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Identify the critical points (e.g., reference points near the parking slot) that guide the trajectory.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both diagonal and parallel parking, track lateral/longitudinal offset, approach speed, and final positioning.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Perception System Integration (LiDAR + GPS)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Assess the accuracy of sensor fusion in different environments (urban canyon vs. open roads).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Monitor and log real-time position/heading errors compared to ground truth (e.g., RTK-GPS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Adaptive Parking Algorithms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 the system can detect the parking space type (diagonal or parallel) and automatically select the corresponding maneuver.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Validate that transitions between lane following and parking maneuvers are seamless and safe.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Comprehensive Automated Driving &amp; Parking Solution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combining: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Lane Detection</a:t>
            </a:r>
            <a:r>
              <a:rPr lang="en">
                <a:solidFill>
                  <a:schemeClr val="dk1"/>
                </a:solidFill>
              </a:rPr>
              <a:t> and </a:t>
            </a:r>
            <a:r>
              <a:rPr b="1" lang="en">
                <a:solidFill>
                  <a:schemeClr val="dk1"/>
                </a:solidFill>
              </a:rPr>
              <a:t>Lane Following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Parking Spot Classification</a:t>
            </a:r>
            <a:r>
              <a:rPr lang="en">
                <a:solidFill>
                  <a:schemeClr val="dk1"/>
                </a:solidFill>
              </a:rPr>
              <a:t> and </a:t>
            </a:r>
            <a:r>
              <a:rPr b="1" lang="en">
                <a:solidFill>
                  <a:schemeClr val="dk1"/>
                </a:solidFill>
              </a:rPr>
              <a:t>Control Strategies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Integrated Perception</a:t>
            </a:r>
            <a:r>
              <a:rPr lang="en">
                <a:solidFill>
                  <a:schemeClr val="dk1"/>
                </a:solidFill>
              </a:rPr>
              <a:t> (LiDAR + GPS)</a:t>
            </a:r>
            <a:br>
              <a:rPr lang="en">
                <a:solidFill>
                  <a:schemeClr val="dk1"/>
                </a:solidFill>
              </a:rPr>
            </a:br>
            <a:r>
              <a:rPr lang="en">
                <a:solidFill>
                  <a:schemeClr val="dk1"/>
                </a:solidFill>
              </a:rPr>
              <a:t> the system should demonstrate: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High lane-keeping accuracy</a:t>
            </a:r>
            <a:r>
              <a:rPr lang="en">
                <a:solidFill>
                  <a:schemeClr val="dk1"/>
                </a:solidFill>
              </a:rPr>
              <a:t> under varied scenarios.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Robust parking maneuver execution</a:t>
            </a:r>
            <a:r>
              <a:rPr lang="en">
                <a:solidFill>
                  <a:schemeClr val="dk1"/>
                </a:solidFill>
              </a:rPr>
              <a:t> for diagonal and parallel spaces.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Safe operation</a:t>
            </a:r>
            <a:r>
              <a:rPr lang="en">
                <a:solidFill>
                  <a:schemeClr val="dk1"/>
                </a:solidFill>
              </a:rPr>
              <a:t> measured by time-to-collision, minimum obstacle distance, and minimal or zero collisions.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Adaptability</a:t>
            </a:r>
            <a:r>
              <a:rPr lang="en">
                <a:solidFill>
                  <a:schemeClr val="dk1"/>
                </a:solidFill>
              </a:rPr>
              <a:t> to different environments, lighting conditions, and partial occlusions.</a:t>
            </a:r>
            <a:endParaRPr>
              <a:solidFill>
                <a:schemeClr val="dk1"/>
              </a:solidFill>
            </a:endParaRPr>
          </a:p>
          <a:p>
            <a:pPr indent="0" lvl="0" marL="0" rtl="0" algn="l">
              <a:lnSpc>
                <a:spcPct val="115000"/>
              </a:lnSpc>
              <a:spcBef>
                <a:spcPts val="1200"/>
              </a:spcBef>
              <a:spcAft>
                <a:spcPts val="0"/>
              </a:spcAft>
              <a:buNone/>
            </a:pPr>
            <a:r>
              <a:t/>
            </a:r>
            <a:endParaRPr sz="1150">
              <a:solidFill>
                <a:srgbClr val="373737"/>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3450b5376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33450b5376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https://docs.google.com/presentation/d/1PbTxtX8nvptPyD0umNk0_iH_JjaDuu00pM_syHpETmQ/edit?usp=sharing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35dd85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35dd85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3450b5376_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333450b5376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Nonholonomic Control Constraints</a:t>
            </a:r>
            <a:r>
              <a:rPr lang="en">
                <a:solidFill>
                  <a:schemeClr val="dk1"/>
                </a:solidFill>
              </a:rPr>
              <a:t>: Cars have limited steering curvature, making accurate path planning and motion control in tight spaces challenging.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Complex Sensing and Perception</a:t>
            </a:r>
            <a:r>
              <a:rPr lang="en">
                <a:solidFill>
                  <a:schemeClr val="dk1"/>
                </a:solidFill>
              </a:rPr>
              <a:t>: Reliably detecting lane boundaries and parking slot orientation requires robust vision or sensor fusion, especially under varying lighting and environment conditions.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Real-Time Decision-Making</a:t>
            </a:r>
            <a:r>
              <a:rPr lang="en">
                <a:solidFill>
                  <a:schemeClr val="dk1"/>
                </a:solidFill>
              </a:rPr>
              <a:t>: Deciding when to initiate parking maneuvers, which trajectory to choose, and how to adapt if obstacles suddenly appear demands a reactive yet globally aware solution.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Multiple Parking Types</a:t>
            </a:r>
            <a:r>
              <a:rPr lang="en">
                <a:solidFill>
                  <a:schemeClr val="dk1"/>
                </a:solidFill>
              </a:rPr>
              <a:t>: Handling both diagonal and parallel spots—each with its own geometry and constraints—adds complexity. The system must dynamically choose different path-generation logic depending on the detected spot.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3450b5376_2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333450b5376_2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4999"/>
              </a:lnSpc>
              <a:spcBef>
                <a:spcPts val="0"/>
              </a:spcBef>
              <a:spcAft>
                <a:spcPts val="0"/>
              </a:spcAft>
              <a:buNone/>
            </a:pPr>
            <a:r>
              <a:rPr b="1" lang="en" sz="1350">
                <a:solidFill>
                  <a:srgbClr val="373737"/>
                </a:solidFill>
                <a:highlight>
                  <a:schemeClr val="lt1"/>
                </a:highlight>
                <a:latin typeface="Calibri"/>
                <a:ea typeface="Calibri"/>
                <a:cs typeface="Calibri"/>
                <a:sym typeface="Calibri"/>
              </a:rPr>
              <a:t>3. </a:t>
            </a:r>
            <a:r>
              <a:rPr b="1" lang="en" sz="1350">
                <a:solidFill>
                  <a:srgbClr val="373737"/>
                </a:solidFill>
                <a:highlight>
                  <a:schemeClr val="lt1"/>
                </a:highlight>
                <a:latin typeface="Calibri"/>
                <a:ea typeface="Calibri"/>
                <a:cs typeface="Calibri"/>
                <a:sym typeface="Calibri"/>
              </a:rPr>
              <a:t>Plan, team, preliminary work</a:t>
            </a:r>
            <a:endParaRPr b="1" sz="13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Preliminary work and progress so far: simulator working with the desired environment</a:t>
            </a:r>
            <a:endParaRPr sz="1150">
              <a:solidFill>
                <a:srgbClr val="373737"/>
              </a:solidFill>
              <a:highlight>
                <a:schemeClr val="lt1"/>
              </a:highlight>
            </a:endParaRPr>
          </a:p>
          <a:p>
            <a:pPr indent="-307545" lvl="1" marL="914400" rtl="0" algn="l">
              <a:lnSpc>
                <a:spcPct val="114999"/>
              </a:lnSpc>
              <a:spcBef>
                <a:spcPts val="0"/>
              </a:spcBef>
              <a:spcAft>
                <a:spcPts val="0"/>
              </a:spcAft>
              <a:buClr>
                <a:srgbClr val="373737"/>
              </a:buClr>
              <a:buSzPts val="1243"/>
              <a:buFont typeface="Calibri"/>
              <a:buAutoNum type="alphaLcPeriod"/>
            </a:pPr>
            <a:r>
              <a:rPr lang="en" sz="1150">
                <a:solidFill>
                  <a:srgbClr val="373737"/>
                </a:solidFill>
                <a:highlight>
                  <a:schemeClr val="lt1"/>
                </a:highlight>
              </a:rPr>
              <a:t>Realistic milestones: 1. Good lane detection 2. Lane following 3. Diagonal parking 4. Parallel parking 5. Camera detect which parking type, then park</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Task allocation in group and plan for execution of the plan: </a:t>
            </a:r>
            <a:br>
              <a:rPr b="1"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Segmented or Iterative Planning</a:t>
            </a:r>
            <a:r>
              <a:rPr lang="en">
                <a:solidFill>
                  <a:schemeClr val="dk1"/>
                </a:solidFill>
              </a:rPr>
              <a:t>: The parking maneuver is divided into smaller arcs or segments, with real-time checks and updates to ensure a collision-free path into the parking spot.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Sensing and Localization</a:t>
            </a:r>
            <a:r>
              <a:rPr lang="en">
                <a:solidFill>
                  <a:schemeClr val="dk1"/>
                </a:solidFill>
              </a:rPr>
              <a:t>: They rely on sensors (ultrasonic, laser, or vision) to detect boundaries and obstacles, and use either direct pose estimation or sensor fusion (e.g., Kalman Filter) to keep track of the vehicle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Control Framework</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Combination of </a:t>
            </a:r>
            <a:r>
              <a:rPr b="1" lang="en">
                <a:solidFill>
                  <a:schemeClr val="dk1"/>
                </a:solidFill>
              </a:rPr>
              <a:t>open-loop path generation</a:t>
            </a:r>
            <a:r>
              <a:rPr lang="en">
                <a:solidFill>
                  <a:schemeClr val="dk1"/>
                </a:solidFill>
              </a:rPr>
              <a:t> (e.g., arcs, sinusoidal inputs) and </a:t>
            </a:r>
            <a:r>
              <a:rPr b="1" lang="en">
                <a:solidFill>
                  <a:schemeClr val="dk1"/>
                </a:solidFill>
              </a:rPr>
              <a:t>closed-loop feedback</a:t>
            </a:r>
            <a:r>
              <a:rPr lang="en">
                <a:solidFill>
                  <a:schemeClr val="dk1"/>
                </a:solidFill>
              </a:rPr>
              <a:t> (PID, Pure Pursuit, or predictive controllers) at low speeds for precise, collision-free maneuvers.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Some systems use </a:t>
            </a:r>
            <a:r>
              <a:rPr b="1" lang="en">
                <a:solidFill>
                  <a:schemeClr val="dk1"/>
                </a:solidFill>
              </a:rPr>
              <a:t>fuzzy logic</a:t>
            </a:r>
            <a:r>
              <a:rPr lang="en">
                <a:solidFill>
                  <a:schemeClr val="dk1"/>
                </a:solidFill>
              </a:rPr>
              <a:t> or </a:t>
            </a:r>
            <a:r>
              <a:rPr b="1" lang="en">
                <a:solidFill>
                  <a:schemeClr val="dk1"/>
                </a:solidFill>
              </a:rPr>
              <a:t>behavior-based</a:t>
            </a:r>
            <a:r>
              <a:rPr lang="en">
                <a:solidFill>
                  <a:schemeClr val="dk1"/>
                </a:solidFill>
              </a:rPr>
              <a:t> schemes, enabling both reactive collision avoidance and accurate nonholonomic planning.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Modifications and Novelty</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Multi-arc or Smooth Paths</a:t>
            </a:r>
            <a:r>
              <a:rPr lang="en">
                <a:solidFill>
                  <a:schemeClr val="dk1"/>
                </a:solidFill>
              </a:rPr>
              <a:t>: Rather than simple minimal-radius arcs, smooth arc-connecting segments or b-spline transitions reduce abrupt steering changes.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Local-Global Integration</a:t>
            </a:r>
            <a:r>
              <a:rPr lang="en">
                <a:solidFill>
                  <a:schemeClr val="dk1"/>
                </a:solidFill>
              </a:rPr>
              <a:t>: Sensors handle immediate collision checks, while a short-range “planner” ensures the car can reach and fit into the desired parking slot.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Collision-free Feasibility Regions</a:t>
            </a:r>
            <a:r>
              <a:rPr lang="en">
                <a:solidFill>
                  <a:schemeClr val="dk1"/>
                </a:solidFill>
              </a:rPr>
              <a:t>: In certain approaches, a “collision-free area” for possible starting points or arc combinations is precomputed, guiding where the car should begin its final maneuver.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Fuzzy Logic for Maneuver Selection</a:t>
            </a:r>
            <a:r>
              <a:rPr lang="en">
                <a:solidFill>
                  <a:schemeClr val="dk1"/>
                </a:solidFill>
              </a:rPr>
              <a:t>: Among multiple feasible paths, fuzzy rules weigh factors like obstacle spacing, path curvature, and parking slot size to choose a comfortable, safe final path.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Easy Aspects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Slow-speed Scenario</a:t>
            </a:r>
            <a:r>
              <a:rPr lang="en">
                <a:solidFill>
                  <a:schemeClr val="dk1"/>
                </a:solidFill>
              </a:rPr>
              <a:t>: At low speeds, a simpler kinematic model is valid; control primarily involves steering and speed without heavy dynamic effects.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Standard Sensors</a:t>
            </a:r>
            <a:r>
              <a:rPr lang="en">
                <a:solidFill>
                  <a:schemeClr val="dk1"/>
                </a:solidFill>
              </a:rPr>
              <a:t>: Basic ultrasonic or laser range sensors suffice for short-range detection, typical of parking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Control Tuning</a:t>
            </a:r>
            <a:r>
              <a:rPr lang="en">
                <a:solidFill>
                  <a:schemeClr val="dk1"/>
                </a:solidFill>
              </a:rPr>
              <a:t>: PID or Pure Pursuit strategies are well-known and relatively straightforward to tune for slow maneuvers.</a:t>
            </a:r>
            <a:endParaRPr>
              <a:solidFill>
                <a:schemeClr val="dk1"/>
              </a:solidFill>
            </a:endParaRPr>
          </a:p>
          <a:p>
            <a:pPr indent="0" lvl="0" marL="0" rtl="0" algn="l">
              <a:lnSpc>
                <a:spcPct val="115000"/>
              </a:lnSpc>
              <a:spcBef>
                <a:spcPts val="1200"/>
              </a:spcBef>
              <a:spcAft>
                <a:spcPts val="0"/>
              </a:spcAft>
              <a:buNone/>
            </a:pPr>
            <a:r>
              <a:t/>
            </a:r>
            <a:endParaRPr sz="1150">
              <a:solidFill>
                <a:srgbClr val="373737"/>
              </a:solidFill>
              <a:highlight>
                <a:schemeClr val="lt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35dd85d64_6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335dd85d64_6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35dd85d64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335dd85d64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sz="1150">
                <a:solidFill>
                  <a:srgbClr val="373737"/>
                </a:solidFill>
                <a:highlight>
                  <a:schemeClr val="lt1"/>
                </a:highlight>
              </a:rPr>
              <a:t>2. Approach</a:t>
            </a:r>
            <a:r>
              <a:rPr lang="en" sz="1150">
                <a:solidFill>
                  <a:srgbClr val="373737"/>
                </a:solidFill>
                <a:highlight>
                  <a:schemeClr val="lt1"/>
                </a:highlight>
              </a:rPr>
              <a:t>: How you plan to solve the problem?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Do you understand the overall system and its various components? </a:t>
            </a:r>
            <a:endParaRPr sz="1150">
              <a:solidFill>
                <a:srgbClr val="373737"/>
              </a:solidFill>
              <a:highlight>
                <a:schemeClr val="lt1"/>
              </a:highlight>
            </a:endParaRPr>
          </a:p>
          <a:p>
            <a:pPr indent="0" lvl="0" marL="914400" rtl="0" algn="l">
              <a:lnSpc>
                <a:spcPct val="115000"/>
              </a:lnSpc>
              <a:spcBef>
                <a:spcPts val="0"/>
              </a:spcBef>
              <a:spcAft>
                <a:spcPts val="0"/>
              </a:spcAft>
              <a:buNone/>
            </a:pPr>
            <a:r>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Which pieces are you going to modify and how?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Implement lane detection with provided code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Base on the lane detection algorithm we modified, implement lane following </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Train the simple diagonal parking by recognizing checkpoints and then train the parallel parking based on that</a:t>
            </a:r>
            <a:endParaRPr sz="1150">
              <a:solidFill>
                <a:srgbClr val="373737"/>
              </a:solidFill>
              <a:highlight>
                <a:schemeClr val="lt1"/>
              </a:highlight>
            </a:endParaRPr>
          </a:p>
          <a:p>
            <a:pPr indent="0" lvl="0" marL="914400" rtl="0" algn="l">
              <a:lnSpc>
                <a:spcPct val="115000"/>
              </a:lnSpc>
              <a:spcBef>
                <a:spcPts val="0"/>
              </a:spcBef>
              <a:spcAft>
                <a:spcPts val="0"/>
              </a:spcAft>
              <a:buNone/>
            </a:pPr>
            <a:r>
              <a:rPr lang="en" sz="1150">
                <a:solidFill>
                  <a:srgbClr val="373737"/>
                </a:solidFill>
                <a:highlight>
                  <a:schemeClr val="lt1"/>
                </a:highlight>
              </a:rPr>
              <a:t>Identify different kinds of parking spaces and park respectively</a:t>
            </a:r>
            <a:endParaRPr sz="1150">
              <a:solidFill>
                <a:srgbClr val="373737"/>
              </a:solidFill>
              <a:highlight>
                <a:schemeClr val="lt1"/>
              </a:highlight>
            </a:endParaRPr>
          </a:p>
          <a:p>
            <a:pPr indent="-307545" lvl="1" marL="914400" rtl="0" algn="l">
              <a:lnSpc>
                <a:spcPct val="114999"/>
              </a:lnSpc>
              <a:spcBef>
                <a:spcPts val="0"/>
              </a:spcBef>
              <a:spcAft>
                <a:spcPts val="0"/>
              </a:spcAft>
              <a:buClr>
                <a:srgbClr val="233A44"/>
              </a:buClr>
              <a:buSzPts val="1243"/>
              <a:buFont typeface="Calibri"/>
              <a:buAutoNum type="alphaLcPeriod"/>
            </a:pPr>
            <a:r>
              <a:rPr lang="en" sz="1200">
                <a:solidFill>
                  <a:srgbClr val="373737"/>
                </a:solidFill>
                <a:highlight>
                  <a:schemeClr val="lt1"/>
                </a:highlight>
              </a:rPr>
              <a:t>What are the aspects of the approach that are most novel? Which aspects are easy</a:t>
            </a:r>
            <a:endParaRPr sz="1200">
              <a:solidFill>
                <a:srgbClr val="373737"/>
              </a:solidFill>
              <a:highlight>
                <a:schemeClr val="lt1"/>
              </a:highlight>
            </a:endParaRPr>
          </a:p>
          <a:p>
            <a:pPr indent="0" lvl="0" marL="914400" rtl="0" algn="l">
              <a:lnSpc>
                <a:spcPct val="114999"/>
              </a:lnSpc>
              <a:spcBef>
                <a:spcPts val="0"/>
              </a:spcBef>
              <a:spcAft>
                <a:spcPts val="0"/>
              </a:spcAft>
              <a:buNone/>
            </a:pPr>
            <a:r>
              <a:rPr lang="en" sz="1200">
                <a:solidFill>
                  <a:srgbClr val="373737"/>
                </a:solidFill>
                <a:highlight>
                  <a:schemeClr val="lt1"/>
                </a:highlight>
              </a:rPr>
              <a:t>The hardest: identify different parking spaces and choose different parking strategies accordingly</a:t>
            </a:r>
            <a:endParaRPr sz="1200">
              <a:solidFill>
                <a:srgbClr val="373737"/>
              </a:solidFill>
              <a:highlight>
                <a:schemeClr val="lt1"/>
              </a:highlight>
            </a:endParaRPr>
          </a:p>
          <a:p>
            <a:pPr indent="0" lvl="0" marL="914400" rtl="0" algn="l">
              <a:lnSpc>
                <a:spcPct val="114999"/>
              </a:lnSpc>
              <a:spcBef>
                <a:spcPts val="0"/>
              </a:spcBef>
              <a:spcAft>
                <a:spcPts val="0"/>
              </a:spcAft>
              <a:buNone/>
            </a:pPr>
            <a:r>
              <a:rPr lang="en" sz="1200">
                <a:solidFill>
                  <a:srgbClr val="373737"/>
                </a:solidFill>
                <a:highlight>
                  <a:schemeClr val="lt1"/>
                </a:highlight>
              </a:rPr>
              <a:t>The easiest: implementing lane detection </a:t>
            </a:r>
            <a:endParaRPr sz="1200">
              <a:solidFill>
                <a:srgbClr val="373737"/>
              </a:solidFill>
              <a:highlight>
                <a:schemeClr val="lt1"/>
              </a:highlight>
            </a:endParaRPr>
          </a:p>
          <a:p>
            <a:pPr indent="0" lvl="0" marL="457200" rtl="0" algn="l">
              <a:lnSpc>
                <a:spcPct val="115000"/>
              </a:lnSpc>
              <a:spcBef>
                <a:spcPts val="0"/>
              </a:spcBef>
              <a:spcAft>
                <a:spcPts val="0"/>
              </a:spcAft>
              <a:buNone/>
            </a:pPr>
            <a:r>
              <a:rPr b="1" lang="en" sz="1150">
                <a:solidFill>
                  <a:srgbClr val="373737"/>
                </a:solidFill>
                <a:highlight>
                  <a:schemeClr val="lt1"/>
                </a:highlight>
              </a:rPr>
              <a:t>	</a:t>
            </a:r>
            <a:endParaRPr b="1" sz="1150">
              <a:solidFill>
                <a:srgbClr val="373737"/>
              </a:solidFill>
              <a:highlight>
                <a:schemeClr val="lt1"/>
              </a:highlight>
            </a:endParaRPr>
          </a:p>
          <a:p>
            <a:pPr indent="0" lvl="0" marL="457200" rtl="0" algn="l">
              <a:lnSpc>
                <a:spcPct val="115000"/>
              </a:lnSpc>
              <a:spcBef>
                <a:spcPts val="0"/>
              </a:spcBef>
              <a:spcAft>
                <a:spcPts val="0"/>
              </a:spcAft>
              <a:buNone/>
            </a:pPr>
            <a:r>
              <a:rPr b="1" lang="en" sz="1150">
                <a:solidFill>
                  <a:srgbClr val="373737"/>
                </a:solidFill>
                <a:highlight>
                  <a:schemeClr val="lt1"/>
                </a:highlight>
              </a:rPr>
              <a:t>4. Test and evaluation</a:t>
            </a:r>
            <a:r>
              <a:rPr lang="en" sz="1150">
                <a:solidFill>
                  <a:srgbClr val="373737"/>
                </a:solidFill>
                <a:highlight>
                  <a:schemeClr val="lt1"/>
                </a:highlight>
              </a:rPr>
              <a:t>: What are the key metrics for evaluating the solution to your problem. E.g., time-to-collision is a metric for safety;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How are you evaluating your solution with respect to your metrics?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Are you simulating as well as performing field tests? Simulations? </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What are the different scenarios under which you are performing evaluation? </a:t>
            </a:r>
            <a:endParaRPr sz="1150">
              <a:solidFill>
                <a:srgbClr val="373737"/>
              </a:solidFill>
              <a:highlight>
                <a:schemeClr val="lt1"/>
              </a:highlight>
            </a:endParaRPr>
          </a:p>
          <a:p>
            <a:pPr indent="0" lvl="0" marL="0" rtl="0" algn="l">
              <a:lnSpc>
                <a:spcPct val="115000"/>
              </a:lnSpc>
              <a:spcBef>
                <a:spcPts val="0"/>
              </a:spcBef>
              <a:spcAft>
                <a:spcPts val="0"/>
              </a:spcAft>
              <a:buNone/>
            </a:pPr>
            <a:r>
              <a:t/>
            </a:r>
            <a:endParaRPr sz="1150">
              <a:solidFill>
                <a:srgbClr val="373737"/>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How do you plan to solve the problem?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Sensing:</a:t>
            </a:r>
            <a:r>
              <a:rPr lang="en">
                <a:solidFill>
                  <a:schemeClr val="dk1"/>
                </a:solidFill>
              </a:rPr>
              <a:t> Use LIDAR, cameras, and/or ultrasonic sensors to detect parking spaces and obstacles.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Planning:</a:t>
            </a:r>
            <a:r>
              <a:rPr lang="en">
                <a:solidFill>
                  <a:schemeClr val="dk1"/>
                </a:solidFill>
              </a:rPr>
              <a:t> Implement a path planning algorithm (e.g., RRT*, A* or Model Predictive Control).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Control:</a:t>
            </a:r>
            <a:r>
              <a:rPr lang="en">
                <a:solidFill>
                  <a:schemeClr val="dk1"/>
                </a:solidFill>
              </a:rPr>
              <a:t> Use trajectory tracking control (PID, pure pursuit, or LQR).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Integration:</a:t>
            </a:r>
            <a:r>
              <a:rPr lang="en">
                <a:solidFill>
                  <a:schemeClr val="dk1"/>
                </a:solidFill>
              </a:rPr>
              <a:t> Develop a ROS-based system to coordinate perception, planning, and control.</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Which components are you modifying?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Adding sensor suite for perception.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Implementing new software for parking maneuver execution.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Fine-tuning the control system for precision.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Accuracy:</a:t>
            </a:r>
            <a:r>
              <a:rPr lang="en">
                <a:solidFill>
                  <a:schemeClr val="dk1"/>
                </a:solidFill>
              </a:rPr>
              <a:t> How close is the final parked position to the target?</a:t>
            </a:r>
            <a:endParaRPr>
              <a:solidFill>
                <a:schemeClr val="dk1"/>
              </a:solidFill>
            </a:endParaRPr>
          </a:p>
          <a:p>
            <a:pPr indent="0" lvl="0" marL="0" rtl="0" algn="l">
              <a:lnSpc>
                <a:spcPct val="115000"/>
              </a:lnSpc>
              <a:spcBef>
                <a:spcPts val="0"/>
              </a:spcBef>
              <a:spcAft>
                <a:spcPts val="0"/>
              </a:spcAft>
              <a:buNone/>
            </a:pPr>
            <a:r>
              <a:rPr b="1" lang="en">
                <a:solidFill>
                  <a:schemeClr val="dk1"/>
                </a:solidFill>
              </a:rPr>
              <a:t>Time Efficiency:</a:t>
            </a:r>
            <a:r>
              <a:rPr lang="en">
                <a:solidFill>
                  <a:schemeClr val="dk1"/>
                </a:solidFill>
              </a:rPr>
              <a:t> How quickly does the system park?</a:t>
            </a:r>
            <a:endParaRPr>
              <a:solidFill>
                <a:schemeClr val="dk1"/>
              </a:solidFill>
            </a:endParaRPr>
          </a:p>
          <a:p>
            <a:pPr indent="0" lvl="0" marL="0" rtl="0" algn="l">
              <a:lnSpc>
                <a:spcPct val="115000"/>
              </a:lnSpc>
              <a:spcBef>
                <a:spcPts val="0"/>
              </a:spcBef>
              <a:spcAft>
                <a:spcPts val="0"/>
              </a:spcAft>
              <a:buNone/>
            </a:pPr>
            <a:r>
              <a:rPr b="1" lang="en">
                <a:solidFill>
                  <a:schemeClr val="dk1"/>
                </a:solidFill>
              </a:rPr>
              <a:t>Collision Avoidance:</a:t>
            </a:r>
            <a:r>
              <a:rPr lang="en">
                <a:solidFill>
                  <a:schemeClr val="dk1"/>
                </a:solidFill>
              </a:rPr>
              <a:t> Does the system reliably detect and avoid obstacles?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Success Rate:</a:t>
            </a:r>
            <a:r>
              <a:rPr lang="en">
                <a:solidFill>
                  <a:schemeClr val="dk1"/>
                </a:solidFill>
              </a:rPr>
              <a:t> Percentage of successful parking attempts.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Scalability:</a:t>
            </a:r>
            <a:r>
              <a:rPr lang="en">
                <a:solidFill>
                  <a:schemeClr val="dk1"/>
                </a:solidFill>
              </a:rPr>
              <a:t> Performance in different parking scenarios (tight spaces, angled parking).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1. Key Evaluation Metrics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Detection Accuracy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Lane Marking Detection Rate</a:t>
            </a:r>
            <a:r>
              <a:rPr lang="en">
                <a:solidFill>
                  <a:schemeClr val="dk1"/>
                </a:solidFill>
              </a:rPr>
              <a:t>: How often the system correctly identifies lane boundaries.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Lateral Deviation</a:t>
            </a:r>
            <a:r>
              <a:rPr lang="en">
                <a:solidFill>
                  <a:schemeClr val="dk1"/>
                </a:solidFill>
              </a:rPr>
              <a:t>: The difference between the vehicle’s centerline and the detected lane center.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Lane Following Stability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Steering Smoothness</a:t>
            </a:r>
            <a:r>
              <a:rPr lang="en">
                <a:solidFill>
                  <a:schemeClr val="dk1"/>
                </a:solidFill>
              </a:rPr>
              <a:t>: Variation or jitter in the steering angle while following the lane.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Lane Keep Success Rate</a:t>
            </a:r>
            <a:r>
              <a:rPr lang="en">
                <a:solidFill>
                  <a:schemeClr val="dk1"/>
                </a:solidFill>
              </a:rPr>
              <a:t>: Percentage of time the vehicle remains within lane boundaries without requiring intervention.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Performance</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Parking Accuracy</a:t>
            </a:r>
            <a:r>
              <a:rPr lang="en">
                <a:solidFill>
                  <a:schemeClr val="dk1"/>
                </a:solidFill>
              </a:rPr>
              <a:t>: The final lateral and longitudinal offset from the desired parking 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Parking Time</a:t>
            </a:r>
            <a:r>
              <a:rPr lang="en">
                <a:solidFill>
                  <a:schemeClr val="dk1"/>
                </a:solidFill>
              </a:rPr>
              <a:t>: Time taken from the start of the parking maneuver to final 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Success/Failure Rate</a:t>
            </a:r>
            <a:r>
              <a:rPr lang="en">
                <a:solidFill>
                  <a:schemeClr val="dk1"/>
                </a:solidFill>
              </a:rPr>
              <a:t>: Number of successful parks versus unsuccessful attempts over multiple trials.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Safety Metrics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Time-to-Collision (TTC)</a:t>
            </a:r>
            <a:r>
              <a:rPr lang="en">
                <a:solidFill>
                  <a:schemeClr val="dk1"/>
                </a:solidFill>
              </a:rPr>
              <a:t>: How much time remains before collision if no evasive action is taken—crucial for measuring safety margins.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Minimum Distance to Obstacles</a:t>
            </a:r>
            <a:r>
              <a:rPr lang="en">
                <a:solidFill>
                  <a:schemeClr val="dk1"/>
                </a:solidFill>
              </a:rPr>
              <a:t>: Closest approach to any static or dynamic obstacle during maneuvers.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Localization Reliability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Position Error</a:t>
            </a:r>
            <a:r>
              <a:rPr lang="en">
                <a:solidFill>
                  <a:schemeClr val="dk1"/>
                </a:solidFill>
              </a:rPr>
              <a:t>: Difference between actual (ground truth) and estimated position from LiDAR-GPS fusion.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Heading Error</a:t>
            </a:r>
            <a:r>
              <a:rPr lang="en">
                <a:solidFill>
                  <a:schemeClr val="dk1"/>
                </a:solidFill>
              </a:rPr>
              <a:t>: Error in the estimated heading or orientation of the vehicle.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Evaluation Methodologies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Simulation Testing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Software-in-the-Loop (SIL)</a:t>
            </a:r>
            <a:r>
              <a:rPr lang="en">
                <a:solidFill>
                  <a:schemeClr val="dk1"/>
                </a:solidFill>
              </a:rPr>
              <a:t>: Using a simulation environment (e.g., CARLA, Gazebo, or a custom simulator) to run the lane detection, planning, and control algorithms. This allows rapid iteration without risk to real-world assets.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Scenario Variation</a:t>
            </a:r>
            <a:r>
              <a:rPr lang="en">
                <a:solidFill>
                  <a:schemeClr val="dk1"/>
                </a:solidFill>
              </a:rPr>
              <a:t>: Change lighting conditions, weather, road curvature, and traffic presence to stress-test the algorithms.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Hardware-in-the-Loop (HIL)</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Incorporate actual vehicle sensors or sensor simulations to test real-time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Validate that the controller can handle real sensor data latencies and noise characteristics.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Field Testing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Closed-Track Tests</a:t>
            </a:r>
            <a:r>
              <a:rPr lang="en">
                <a:solidFill>
                  <a:schemeClr val="dk1"/>
                </a:solidFill>
              </a:rPr>
              <a:t>: Evaluate on a test track to measure lane-following, parking accuracy, and safety metrics in a controlled environment.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Urban/Highway Driving</a:t>
            </a:r>
            <a:r>
              <a:rPr lang="en">
                <a:solidFill>
                  <a:schemeClr val="dk1"/>
                </a:solidFill>
              </a:rPr>
              <a:t>: Assess the robustness of perception (LiDAR, GPS, cameras) and controller performance in various traffic conditions, road types, and dynamic obstacles.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Evaluation Scenarios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Following Scenarios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Straight Roads &amp; Curvy Roads</a:t>
            </a:r>
            <a:r>
              <a:rPr lang="en">
                <a:solidFill>
                  <a:schemeClr val="dk1"/>
                </a:solidFill>
              </a:rPr>
              <a:t>: Assess lane detection and steering control under mild and aggressive curvature.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Different Lighting &amp; Weather</a:t>
            </a:r>
            <a:r>
              <a:rPr lang="en">
                <a:solidFill>
                  <a:schemeClr val="dk1"/>
                </a:solidFill>
              </a:rPr>
              <a:t>: Morning vs. night, clear vs. rainy/foggy conditions to test perception robustness.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Scenarios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Diagonal Parking</a:t>
            </a:r>
            <a:r>
              <a:rPr lang="en">
                <a:solidFill>
                  <a:schemeClr val="dk1"/>
                </a:solidFill>
              </a:rPr>
              <a:t>: Vary the angle of the parking spot. Check how quickly and accurately the system identifies the spot and executes the diagonal parking controller.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Parallel Parking</a:t>
            </a:r>
            <a:r>
              <a:rPr lang="en">
                <a:solidFill>
                  <a:schemeClr val="dk1"/>
                </a:solidFill>
              </a:rPr>
              <a:t>: Include spots of different lengths and partial obstructions (e.g., a vehicle slightly overhanging the parking lines).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Empty vs. Occupied Spots</a:t>
            </a:r>
            <a:r>
              <a:rPr lang="en">
                <a:solidFill>
                  <a:schemeClr val="dk1"/>
                </a:solidFill>
              </a:rPr>
              <a:t>: Ensure the system accurately detects free spaces vs. spaces already taken.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Mixed Environment</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Transition from Lane Following to Parking</a:t>
            </a:r>
            <a:r>
              <a:rPr lang="en">
                <a:solidFill>
                  <a:schemeClr val="dk1"/>
                </a:solidFill>
              </a:rPr>
              <a:t>: Evaluate how smoothly the system switches from lane-keeping to identifying a parking space, selecting the correct algorithm (diagonal or parallel), and executing the park.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Dynamic Obstacles</a:t>
            </a:r>
            <a:r>
              <a:rPr lang="en">
                <a:solidFill>
                  <a:schemeClr val="dk1"/>
                </a:solidFill>
              </a:rPr>
              <a:t>: Include pedestrians or other vehicles during the parking maneuver to test reactive safety protocols.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Linking Back to the System Components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Lane Detection and Lane Following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Leverage the provided code and prior modules (MPs) for lane detection.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Evaluate detection output against ground truth or manually annotated datasets.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Measure lateral deviation and steering response in real time.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Parking Checkpoints and Control Strategies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Identify the critical points (e.g., reference points near the parking slot) that guide the trajectory.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both diagonal and parallel parking, track lateral/longitudinal offset, approach speed, and final positioning.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Perception System Integration (LiDAR + GPS)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Assess the accuracy of sensor fusion in different environments (urban canyon vs. open roads).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Monitor and log real-time position/heading errors compared to ground truth (e.g., RTK-GPS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Adaptive Parking Algorithms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 the system can detect the parking space type (diagonal or parallel) and automatically select the corresponding maneuver.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Validate that transitions between lane following and parking maneuvers are seamless and safe.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Comprehensive Automated Driving &amp; Parking Solution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combining: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Lane Detection</a:t>
            </a:r>
            <a:r>
              <a:rPr lang="en">
                <a:solidFill>
                  <a:schemeClr val="dk1"/>
                </a:solidFill>
              </a:rPr>
              <a:t> and </a:t>
            </a:r>
            <a:r>
              <a:rPr b="1" lang="en">
                <a:solidFill>
                  <a:schemeClr val="dk1"/>
                </a:solidFill>
              </a:rPr>
              <a:t>Lane Following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Parking Spot Classification</a:t>
            </a:r>
            <a:r>
              <a:rPr lang="en">
                <a:solidFill>
                  <a:schemeClr val="dk1"/>
                </a:solidFill>
              </a:rPr>
              <a:t> and </a:t>
            </a:r>
            <a:r>
              <a:rPr b="1" lang="en">
                <a:solidFill>
                  <a:schemeClr val="dk1"/>
                </a:solidFill>
              </a:rPr>
              <a:t>Control Strategies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Integrated Perception</a:t>
            </a:r>
            <a:r>
              <a:rPr lang="en">
                <a:solidFill>
                  <a:schemeClr val="dk1"/>
                </a:solidFill>
              </a:rPr>
              <a:t> (LiDAR + GPS)</a:t>
            </a:r>
            <a:br>
              <a:rPr lang="en">
                <a:solidFill>
                  <a:schemeClr val="dk1"/>
                </a:solidFill>
              </a:rPr>
            </a:br>
            <a:r>
              <a:rPr lang="en">
                <a:solidFill>
                  <a:schemeClr val="dk1"/>
                </a:solidFill>
              </a:rPr>
              <a:t> the system should demonstrate: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High lane-keeping accuracy</a:t>
            </a:r>
            <a:r>
              <a:rPr lang="en">
                <a:solidFill>
                  <a:schemeClr val="dk1"/>
                </a:solidFill>
              </a:rPr>
              <a:t> under varied scenarios.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Robust parking maneuver execution</a:t>
            </a:r>
            <a:r>
              <a:rPr lang="en">
                <a:solidFill>
                  <a:schemeClr val="dk1"/>
                </a:solidFill>
              </a:rPr>
              <a:t> for diagonal and parallel spaces.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Safe operation</a:t>
            </a:r>
            <a:r>
              <a:rPr lang="en">
                <a:solidFill>
                  <a:schemeClr val="dk1"/>
                </a:solidFill>
              </a:rPr>
              <a:t> measured by time-to-collision, minimum obstacle distance, and minimal or zero collisions.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Adaptability</a:t>
            </a:r>
            <a:r>
              <a:rPr lang="en">
                <a:solidFill>
                  <a:schemeClr val="dk1"/>
                </a:solidFill>
              </a:rPr>
              <a:t> to different environments, lighting conditions, and partial occlusions.</a:t>
            </a:r>
            <a:endParaRPr>
              <a:solidFill>
                <a:schemeClr val="dk1"/>
              </a:solidFill>
            </a:endParaRPr>
          </a:p>
          <a:p>
            <a:pPr indent="0" lvl="0" marL="0" rtl="0" algn="l">
              <a:lnSpc>
                <a:spcPct val="115000"/>
              </a:lnSpc>
              <a:spcBef>
                <a:spcPts val="1200"/>
              </a:spcBef>
              <a:spcAft>
                <a:spcPts val="0"/>
              </a:spcAft>
              <a:buNone/>
            </a:pPr>
            <a:r>
              <a:t/>
            </a:r>
            <a:endParaRPr sz="1150">
              <a:solidFill>
                <a:srgbClr val="373737"/>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3450b5376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33450b5376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4999"/>
              </a:lnSpc>
              <a:spcBef>
                <a:spcPts val="0"/>
              </a:spcBef>
              <a:spcAft>
                <a:spcPts val="0"/>
              </a:spcAft>
              <a:buNone/>
            </a:pPr>
            <a:r>
              <a:rPr b="1" lang="en" sz="1350">
                <a:solidFill>
                  <a:srgbClr val="373737"/>
                </a:solidFill>
                <a:highlight>
                  <a:schemeClr val="lt1"/>
                </a:highlight>
                <a:latin typeface="Calibri"/>
                <a:ea typeface="Calibri"/>
                <a:cs typeface="Calibri"/>
                <a:sym typeface="Calibri"/>
              </a:rPr>
              <a:t>3. Plan, team, preliminary work</a:t>
            </a:r>
            <a:endParaRPr b="1" sz="13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Preliminary work and progress so far: simulator working with the desired environment</a:t>
            </a:r>
            <a:endParaRPr sz="1150">
              <a:solidFill>
                <a:srgbClr val="373737"/>
              </a:solidFill>
              <a:highlight>
                <a:schemeClr val="lt1"/>
              </a:highlight>
            </a:endParaRPr>
          </a:p>
          <a:p>
            <a:pPr indent="-307545" lvl="1" marL="914400" rtl="0" algn="l">
              <a:lnSpc>
                <a:spcPct val="114999"/>
              </a:lnSpc>
              <a:spcBef>
                <a:spcPts val="0"/>
              </a:spcBef>
              <a:spcAft>
                <a:spcPts val="0"/>
              </a:spcAft>
              <a:buClr>
                <a:srgbClr val="373737"/>
              </a:buClr>
              <a:buSzPts val="1243"/>
              <a:buFont typeface="Calibri"/>
              <a:buAutoNum type="alphaLcPeriod"/>
            </a:pPr>
            <a:r>
              <a:rPr lang="en" sz="1150">
                <a:solidFill>
                  <a:srgbClr val="373737"/>
                </a:solidFill>
                <a:highlight>
                  <a:schemeClr val="lt1"/>
                </a:highlight>
              </a:rPr>
              <a:t>Realistic milestones: 1. Good lane detection 2. Lane following 3. Diagonal parking 4. Parallel parking 5. Camera detect which parking type, then park</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Task allocation in group and plan for execution of the plan: </a:t>
            </a:r>
            <a:br>
              <a:rPr b="1"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Segmented or Iterative Planning</a:t>
            </a:r>
            <a:r>
              <a:rPr lang="en">
                <a:solidFill>
                  <a:schemeClr val="dk1"/>
                </a:solidFill>
              </a:rPr>
              <a:t>: The parking maneuver is divided into smaller arcs or segments, with real-time checks and updates to ensure a collision-free path into the parking spot.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Sensing and Localization</a:t>
            </a:r>
            <a:r>
              <a:rPr lang="en">
                <a:solidFill>
                  <a:schemeClr val="dk1"/>
                </a:solidFill>
              </a:rPr>
              <a:t>: They rely on sensors (ultrasonic, laser, or vision) to detect boundaries and obstacles, and use either direct pose estimation or sensor fusion (e.g., Kalman Filter) to keep track of the vehicle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Control Framework</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Combination of </a:t>
            </a:r>
            <a:r>
              <a:rPr b="1" lang="en">
                <a:solidFill>
                  <a:schemeClr val="dk1"/>
                </a:solidFill>
              </a:rPr>
              <a:t>open-loop path generation</a:t>
            </a:r>
            <a:r>
              <a:rPr lang="en">
                <a:solidFill>
                  <a:schemeClr val="dk1"/>
                </a:solidFill>
              </a:rPr>
              <a:t> (e.g., arcs, sinusoidal inputs) and </a:t>
            </a:r>
            <a:r>
              <a:rPr b="1" lang="en">
                <a:solidFill>
                  <a:schemeClr val="dk1"/>
                </a:solidFill>
              </a:rPr>
              <a:t>closed-loop feedback</a:t>
            </a:r>
            <a:r>
              <a:rPr lang="en">
                <a:solidFill>
                  <a:schemeClr val="dk1"/>
                </a:solidFill>
              </a:rPr>
              <a:t> (PID, Pure Pursuit, or predictive controllers) at low speeds for precise, collision-free maneuvers.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Some systems use </a:t>
            </a:r>
            <a:r>
              <a:rPr b="1" lang="en">
                <a:solidFill>
                  <a:schemeClr val="dk1"/>
                </a:solidFill>
              </a:rPr>
              <a:t>fuzzy logic</a:t>
            </a:r>
            <a:r>
              <a:rPr lang="en">
                <a:solidFill>
                  <a:schemeClr val="dk1"/>
                </a:solidFill>
              </a:rPr>
              <a:t> or </a:t>
            </a:r>
            <a:r>
              <a:rPr b="1" lang="en">
                <a:solidFill>
                  <a:schemeClr val="dk1"/>
                </a:solidFill>
              </a:rPr>
              <a:t>behavior-based</a:t>
            </a:r>
            <a:r>
              <a:rPr lang="en">
                <a:solidFill>
                  <a:schemeClr val="dk1"/>
                </a:solidFill>
              </a:rPr>
              <a:t> schemes, enabling both reactive collision avoidance and accurate nonholonomic planning.</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Modifications and Novelty</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Multi-arc or Smooth Paths</a:t>
            </a:r>
            <a:r>
              <a:rPr lang="en">
                <a:solidFill>
                  <a:schemeClr val="dk1"/>
                </a:solidFill>
              </a:rPr>
              <a:t>: Rather than simple minimal-radius arcs, smooth arc-connecting segments or b-spline transitions reduce abrupt steering changes.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Local-Global Integration</a:t>
            </a:r>
            <a:r>
              <a:rPr lang="en">
                <a:solidFill>
                  <a:schemeClr val="dk1"/>
                </a:solidFill>
              </a:rPr>
              <a:t>: Sensors handle immediate collision checks, while a short-range “planner” ensures the car can reach and fit into the desired parking slot.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Collision-free Feasibility Regions</a:t>
            </a:r>
            <a:r>
              <a:rPr lang="en">
                <a:solidFill>
                  <a:schemeClr val="dk1"/>
                </a:solidFill>
              </a:rPr>
              <a:t>: In certain approaches, a “collision-free area” for possible starting points or arc combinations is precomputed, guiding where the car should begin its final maneuver.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Fuzzy Logic for Maneuver Selection</a:t>
            </a:r>
            <a:r>
              <a:rPr lang="en">
                <a:solidFill>
                  <a:schemeClr val="dk1"/>
                </a:solidFill>
              </a:rPr>
              <a:t>: Among multiple feasible paths, fuzzy rules weigh factors like obstacle spacing, path curvature, and parking slot size to choose a comfortable, safe final path.</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Easy Aspects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Slow-speed Scenario</a:t>
            </a:r>
            <a:r>
              <a:rPr lang="en">
                <a:solidFill>
                  <a:schemeClr val="dk1"/>
                </a:solidFill>
              </a:rPr>
              <a:t>: At low speeds, a simpler kinematic model is valid; control primarily involves steering and speed without heavy dynamic effects.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Standard Sensors</a:t>
            </a:r>
            <a:r>
              <a:rPr lang="en">
                <a:solidFill>
                  <a:schemeClr val="dk1"/>
                </a:solidFill>
              </a:rPr>
              <a:t>: Basic ultrasonic or laser range sensors suffice for short-range detection, typical of parking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Control Tuning</a:t>
            </a:r>
            <a:r>
              <a:rPr lang="en">
                <a:solidFill>
                  <a:schemeClr val="dk1"/>
                </a:solidFill>
              </a:rPr>
              <a:t>: PID or Pure Pursuit strategies are well-known and relatively straightforward to tune for slow maneuvers.</a:t>
            </a:r>
            <a:endParaRPr>
              <a:solidFill>
                <a:schemeClr val="dk1"/>
              </a:solidFill>
            </a:endParaRPr>
          </a:p>
          <a:p>
            <a:pPr indent="0" lvl="0" marL="0" rtl="0" algn="l">
              <a:lnSpc>
                <a:spcPct val="115000"/>
              </a:lnSpc>
              <a:spcBef>
                <a:spcPts val="1200"/>
              </a:spcBef>
              <a:spcAft>
                <a:spcPts val="0"/>
              </a:spcAft>
              <a:buNone/>
            </a:pPr>
            <a:r>
              <a:t/>
            </a:r>
            <a:endParaRPr sz="1150">
              <a:solidFill>
                <a:srgbClr val="373737"/>
              </a:solidFill>
              <a:highlight>
                <a:schemeClr val="lt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3450b5376_3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33450b5376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4999"/>
              </a:lnSpc>
              <a:spcBef>
                <a:spcPts val="0"/>
              </a:spcBef>
              <a:spcAft>
                <a:spcPts val="0"/>
              </a:spcAft>
              <a:buNone/>
            </a:pPr>
            <a:r>
              <a:rPr b="1" lang="en" sz="1350">
                <a:solidFill>
                  <a:srgbClr val="373737"/>
                </a:solidFill>
                <a:highlight>
                  <a:schemeClr val="lt1"/>
                </a:highlight>
                <a:latin typeface="Calibri"/>
                <a:ea typeface="Calibri"/>
                <a:cs typeface="Calibri"/>
                <a:sym typeface="Calibri"/>
              </a:rPr>
              <a:t>3. Plan, team, preliminary work</a:t>
            </a:r>
            <a:endParaRPr b="1" sz="13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Preliminary work and progress so far: simulator working with the desired environment</a:t>
            </a:r>
            <a:endParaRPr sz="1150">
              <a:solidFill>
                <a:srgbClr val="373737"/>
              </a:solidFill>
              <a:highlight>
                <a:schemeClr val="lt1"/>
              </a:highlight>
            </a:endParaRPr>
          </a:p>
          <a:p>
            <a:pPr indent="-307545" lvl="1" marL="914400" rtl="0" algn="l">
              <a:lnSpc>
                <a:spcPct val="114999"/>
              </a:lnSpc>
              <a:spcBef>
                <a:spcPts val="0"/>
              </a:spcBef>
              <a:spcAft>
                <a:spcPts val="0"/>
              </a:spcAft>
              <a:buClr>
                <a:srgbClr val="373737"/>
              </a:buClr>
              <a:buSzPts val="1243"/>
              <a:buFont typeface="Calibri"/>
              <a:buAutoNum type="alphaLcPeriod"/>
            </a:pPr>
            <a:r>
              <a:rPr lang="en" sz="1150">
                <a:solidFill>
                  <a:srgbClr val="373737"/>
                </a:solidFill>
                <a:highlight>
                  <a:schemeClr val="lt1"/>
                </a:highlight>
              </a:rPr>
              <a:t>Realistic milestones: 1. Good lane detection 2. Lane following 3. Diagonal parking 4. Parallel parking 5. Camera detect which parking type, then park</a:t>
            </a:r>
            <a:endParaRPr sz="1150">
              <a:solidFill>
                <a:srgbClr val="373737"/>
              </a:solidFill>
              <a:highlight>
                <a:schemeClr val="lt1"/>
              </a:highlight>
            </a:endParaRPr>
          </a:p>
          <a:p>
            <a:pPr indent="-307545" lvl="1" marL="914400" rtl="0" algn="l">
              <a:lnSpc>
                <a:spcPct val="115000"/>
              </a:lnSpc>
              <a:spcBef>
                <a:spcPts val="0"/>
              </a:spcBef>
              <a:spcAft>
                <a:spcPts val="0"/>
              </a:spcAft>
              <a:buClr>
                <a:srgbClr val="373737"/>
              </a:buClr>
              <a:buSzPts val="1243"/>
              <a:buFont typeface="Arial"/>
              <a:buAutoNum type="alphaLcPeriod"/>
            </a:pPr>
            <a:r>
              <a:rPr lang="en" sz="1150">
                <a:solidFill>
                  <a:srgbClr val="373737"/>
                </a:solidFill>
                <a:highlight>
                  <a:schemeClr val="lt1"/>
                </a:highlight>
              </a:rPr>
              <a:t>Task allocation in group and plan for execution of the plan: </a:t>
            </a:r>
            <a:br>
              <a:rPr b="1"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Segmented or Iterative Planning</a:t>
            </a:r>
            <a:r>
              <a:rPr lang="en">
                <a:solidFill>
                  <a:schemeClr val="dk1"/>
                </a:solidFill>
              </a:rPr>
              <a:t>: The parking maneuver is divided into smaller arcs or segments, with real-time checks and updates to ensure a collision-free path into the parking spot.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Sensing and Localization</a:t>
            </a:r>
            <a:r>
              <a:rPr lang="en">
                <a:solidFill>
                  <a:schemeClr val="dk1"/>
                </a:solidFill>
              </a:rPr>
              <a:t>: They rely on sensors (ultrasonic, laser, or vision) to detect boundaries and obstacles, and use either direct pose estimation or sensor fusion (e.g., Kalman Filter) to keep track of the vehicle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Control Framework</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Combination of </a:t>
            </a:r>
            <a:r>
              <a:rPr b="1" lang="en">
                <a:solidFill>
                  <a:schemeClr val="dk1"/>
                </a:solidFill>
              </a:rPr>
              <a:t>open-loop path generation</a:t>
            </a:r>
            <a:r>
              <a:rPr lang="en">
                <a:solidFill>
                  <a:schemeClr val="dk1"/>
                </a:solidFill>
              </a:rPr>
              <a:t> (e.g., arcs, sinusoidal inputs) and </a:t>
            </a:r>
            <a:r>
              <a:rPr b="1" lang="en">
                <a:solidFill>
                  <a:schemeClr val="dk1"/>
                </a:solidFill>
              </a:rPr>
              <a:t>closed-loop feedback</a:t>
            </a:r>
            <a:r>
              <a:rPr lang="en">
                <a:solidFill>
                  <a:schemeClr val="dk1"/>
                </a:solidFill>
              </a:rPr>
              <a:t> (PID, Pure Pursuit, or predictive controllers) at low speeds for precise, collision-free maneuvers.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Some systems use </a:t>
            </a:r>
            <a:r>
              <a:rPr b="1" lang="en">
                <a:solidFill>
                  <a:schemeClr val="dk1"/>
                </a:solidFill>
              </a:rPr>
              <a:t>fuzzy logic</a:t>
            </a:r>
            <a:r>
              <a:rPr lang="en">
                <a:solidFill>
                  <a:schemeClr val="dk1"/>
                </a:solidFill>
              </a:rPr>
              <a:t> or </a:t>
            </a:r>
            <a:r>
              <a:rPr b="1" lang="en">
                <a:solidFill>
                  <a:schemeClr val="dk1"/>
                </a:solidFill>
              </a:rPr>
              <a:t>behavior-based</a:t>
            </a:r>
            <a:r>
              <a:rPr lang="en">
                <a:solidFill>
                  <a:schemeClr val="dk1"/>
                </a:solidFill>
              </a:rPr>
              <a:t> schemes, enabling both reactive collision avoidance and accurate nonholonomic planning.</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Modifications and Novelty</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Multi-arc or Smooth Paths</a:t>
            </a:r>
            <a:r>
              <a:rPr lang="en">
                <a:solidFill>
                  <a:schemeClr val="dk1"/>
                </a:solidFill>
              </a:rPr>
              <a:t>: Rather than simple minimal-radius arcs, smooth arc-connecting segments or b-spline transitions reduce abrupt steering changes.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Local-Global Integration</a:t>
            </a:r>
            <a:r>
              <a:rPr lang="en">
                <a:solidFill>
                  <a:schemeClr val="dk1"/>
                </a:solidFill>
              </a:rPr>
              <a:t>: Sensors handle immediate collision checks, while a short-range “planner” ensures the car can reach and fit into the desired parking slot.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Collision-free Feasibility Regions</a:t>
            </a:r>
            <a:r>
              <a:rPr lang="en">
                <a:solidFill>
                  <a:schemeClr val="dk1"/>
                </a:solidFill>
              </a:rPr>
              <a:t>: In certain approaches, a “collision-free area” for possible starting points or arc combinations is precomputed, guiding where the car should begin its final maneuver.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Fuzzy Logic for Maneuver Selection</a:t>
            </a:r>
            <a:r>
              <a:rPr lang="en">
                <a:solidFill>
                  <a:schemeClr val="dk1"/>
                </a:solidFill>
              </a:rPr>
              <a:t>: Among multiple feasible paths, fuzzy rules weigh factors like obstacle spacing, path curvature, and parking slot size to choose a comfortable, safe final path.</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Easy Aspects</a:t>
            </a:r>
            <a:br>
              <a:rPr b="1" lang="en">
                <a:solidFill>
                  <a:schemeClr val="dk1"/>
                </a:solidFill>
              </a:rPr>
            </a:b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Slow-speed Scenario</a:t>
            </a:r>
            <a:r>
              <a:rPr lang="en">
                <a:solidFill>
                  <a:schemeClr val="dk1"/>
                </a:solidFill>
              </a:rPr>
              <a:t>: At low speeds, a simpler kinematic model is valid; control primarily involves steering and speed without heavy dynamic effects.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Standard Sensors</a:t>
            </a:r>
            <a:r>
              <a:rPr lang="en">
                <a:solidFill>
                  <a:schemeClr val="dk1"/>
                </a:solidFill>
              </a:rPr>
              <a:t>: Basic ultrasonic or laser range sensors suffice for short-range detection, typical of parking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Control Tuning</a:t>
            </a:r>
            <a:r>
              <a:rPr lang="en">
                <a:solidFill>
                  <a:schemeClr val="dk1"/>
                </a:solidFill>
              </a:rPr>
              <a:t>: PID or Pure Pursuit strategies are well-known and relatively straightforward to tune for slow maneuvers.</a:t>
            </a:r>
            <a:endParaRPr>
              <a:solidFill>
                <a:schemeClr val="dk1"/>
              </a:solidFill>
            </a:endParaRPr>
          </a:p>
          <a:p>
            <a:pPr indent="0" lvl="0" marL="0" rtl="0" algn="l">
              <a:lnSpc>
                <a:spcPct val="115000"/>
              </a:lnSpc>
              <a:spcBef>
                <a:spcPts val="1200"/>
              </a:spcBef>
              <a:spcAft>
                <a:spcPts val="0"/>
              </a:spcAft>
              <a:buNone/>
            </a:pPr>
            <a:r>
              <a:t/>
            </a:r>
            <a:endParaRPr sz="1150">
              <a:solidFill>
                <a:srgbClr val="373737"/>
              </a:solidFill>
              <a:highlight>
                <a:schemeClr val="lt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35dd85d64_3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335dd85d64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3450b5376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33450b5376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163EF5"/>
                </a:solidFill>
              </a:rPr>
              <a:t>Implement lane detection using the provided code and prior mps</a:t>
            </a:r>
            <a:r>
              <a:rPr lang="en" sz="1400">
                <a:solidFill>
                  <a:srgbClr val="163EF5"/>
                </a:solidFill>
              </a:rPr>
              <a:t>, </a:t>
            </a:r>
            <a:r>
              <a:rPr lang="en" sz="1400">
                <a:solidFill>
                  <a:srgbClr val="373737"/>
                </a:solidFill>
              </a:rPr>
              <a:t>and utilize the detection output as the basis for a robust lane-following algorithm.</a:t>
            </a:r>
            <a:endParaRPr sz="1400">
              <a:solidFill>
                <a:srgbClr val="373737"/>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Identify key parking checkpoints and control strategies</a:t>
            </a:r>
            <a:r>
              <a:rPr lang="en" sz="1400">
                <a:solidFill>
                  <a:schemeClr val="dk1"/>
                </a:solidFill>
              </a:rPr>
              <a:t> for both diagonal and parallel parking maneuvers, encompassing trajectory planning and vehicle motion control.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Integrate these controllers with the vehicle’s perception system</a:t>
            </a:r>
            <a:r>
              <a:rPr lang="en" sz="1400">
                <a:solidFill>
                  <a:schemeClr val="dk1"/>
                </a:solidFill>
              </a:rPr>
              <a:t>, with LiDAR and GPS data for accurate localization and environmental understanding,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b="1" lang="en" sz="1400">
                <a:solidFill>
                  <a:srgbClr val="FF0000"/>
                </a:solidFill>
              </a:rPr>
              <a:t>achieve a comprehensive automated driving and parking solution</a:t>
            </a:r>
            <a:r>
              <a:rPr lang="en" sz="1400">
                <a:solidFill>
                  <a:srgbClr val="FF0000"/>
                </a:solidFill>
              </a:rPr>
              <a:t> </a:t>
            </a:r>
            <a:r>
              <a:rPr lang="en" sz="1400">
                <a:solidFill>
                  <a:srgbClr val="373737"/>
                </a:solidFill>
              </a:rPr>
              <a:t>by identifying different parking conditions, navigating to them using lane following, and utilizing different algorithms respectively.</a:t>
            </a:r>
            <a:br>
              <a:rPr lang="en">
                <a:solidFill>
                  <a:schemeClr val="dk1"/>
                </a:solidFill>
              </a:rPr>
            </a:br>
            <a:br>
              <a:rPr lang="en">
                <a:solidFill>
                  <a:schemeClr val="dk1"/>
                </a:solidFill>
              </a:rPr>
            </a:br>
            <a:br>
              <a:rPr lang="en">
                <a:solidFill>
                  <a:schemeClr val="dk1"/>
                </a:solidFill>
              </a:rPr>
            </a:br>
            <a:endParaRPr>
              <a:solidFill>
                <a:schemeClr val="dk1"/>
              </a:solidFill>
            </a:endParaRPr>
          </a:p>
          <a:p>
            <a:pPr indent="0" lvl="0" marL="0" rtl="0" algn="l">
              <a:lnSpc>
                <a:spcPct val="115000"/>
              </a:lnSpc>
              <a:spcBef>
                <a:spcPts val="0"/>
              </a:spcBef>
              <a:spcAft>
                <a:spcPts val="0"/>
              </a:spcAft>
              <a:buNone/>
            </a:pPr>
            <a:r>
              <a:t/>
            </a:r>
            <a:endParaRPr sz="1150">
              <a:solidFill>
                <a:srgbClr val="373737"/>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4" name="Shape 54"/>
        <p:cNvGrpSpPr/>
        <p:nvPr/>
      </p:nvGrpSpPr>
      <p:grpSpPr>
        <a:xfrm>
          <a:off x="0" y="0"/>
          <a:ext cx="0" cy="0"/>
          <a:chOff x="0" y="0"/>
          <a:chExt cx="0" cy="0"/>
        </a:xfrm>
      </p:grpSpPr>
      <p:sp>
        <p:nvSpPr>
          <p:cNvPr id="55" name="Google Shape;55;p1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 name="Google Shape;59;p1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0" name="Google Shape;60;p1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2">
            <a:alphaModFix/>
          </a:blip>
          <a:srcRect b="0" l="0" r="0" t="0"/>
          <a:stretch/>
        </p:blipFill>
        <p:spPr>
          <a:xfrm>
            <a:off x="203213" y="4530925"/>
            <a:ext cx="600075" cy="419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62" name="Shape 62"/>
        <p:cNvGrpSpPr/>
        <p:nvPr/>
      </p:nvGrpSpPr>
      <p:grpSpPr>
        <a:xfrm>
          <a:off x="0" y="0"/>
          <a:ext cx="0" cy="0"/>
          <a:chOff x="0" y="0"/>
          <a:chExt cx="0" cy="0"/>
        </a:xfrm>
      </p:grpSpPr>
      <p:sp>
        <p:nvSpPr>
          <p:cNvPr id="63" name="Google Shape;63;p15"/>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5"/>
          <p:cNvGrpSpPr/>
          <p:nvPr/>
        </p:nvGrpSpPr>
        <p:grpSpPr>
          <a:xfrm>
            <a:off x="255200" y="592"/>
            <a:ext cx="2250363" cy="1044300"/>
            <a:chOff x="255200" y="592"/>
            <a:chExt cx="2250363" cy="1044300"/>
          </a:xfrm>
        </p:grpSpPr>
        <p:sp>
          <p:nvSpPr>
            <p:cNvPr id="68" name="Google Shape;68;p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15"/>
          <p:cNvGrpSpPr/>
          <p:nvPr/>
        </p:nvGrpSpPr>
        <p:grpSpPr>
          <a:xfrm>
            <a:off x="905395" y="592"/>
            <a:ext cx="2250363" cy="1044300"/>
            <a:chOff x="905395" y="592"/>
            <a:chExt cx="2250363" cy="1044300"/>
          </a:xfrm>
        </p:grpSpPr>
        <p:sp>
          <p:nvSpPr>
            <p:cNvPr id="72" name="Google Shape;72;p15"/>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15"/>
          <p:cNvGrpSpPr/>
          <p:nvPr/>
        </p:nvGrpSpPr>
        <p:grpSpPr>
          <a:xfrm>
            <a:off x="7057468" y="5088"/>
            <a:ext cx="1851281" cy="752108"/>
            <a:chOff x="6917201" y="0"/>
            <a:chExt cx="2227776" cy="863400"/>
          </a:xfrm>
        </p:grpSpPr>
        <p:sp>
          <p:nvSpPr>
            <p:cNvPr id="76" name="Google Shape;76;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15"/>
          <p:cNvGrpSpPr/>
          <p:nvPr/>
        </p:nvGrpSpPr>
        <p:grpSpPr>
          <a:xfrm>
            <a:off x="6553032" y="4217852"/>
            <a:ext cx="2389067" cy="925737"/>
            <a:chOff x="6917201" y="0"/>
            <a:chExt cx="2227776" cy="863400"/>
          </a:xfrm>
        </p:grpSpPr>
        <p:sp>
          <p:nvSpPr>
            <p:cNvPr id="80" name="Google Shape;80;p15"/>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15"/>
          <p:cNvGrpSpPr/>
          <p:nvPr/>
        </p:nvGrpSpPr>
        <p:grpSpPr>
          <a:xfrm>
            <a:off x="199149" y="4055652"/>
            <a:ext cx="2795413" cy="1083308"/>
            <a:chOff x="6917201" y="0"/>
            <a:chExt cx="2227776" cy="863400"/>
          </a:xfrm>
        </p:grpSpPr>
        <p:sp>
          <p:nvSpPr>
            <p:cNvPr id="84" name="Google Shape;84;p1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15"/>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88" name="Google Shape;88;p15"/>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89" name="Google Shape;89;p1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0" name="Shape 90"/>
        <p:cNvGrpSpPr/>
        <p:nvPr/>
      </p:nvGrpSpPr>
      <p:grpSpPr>
        <a:xfrm>
          <a:off x="0" y="0"/>
          <a:ext cx="0" cy="0"/>
          <a:chOff x="0" y="0"/>
          <a:chExt cx="0" cy="0"/>
        </a:xfrm>
      </p:grpSpPr>
      <p:sp>
        <p:nvSpPr>
          <p:cNvPr id="91" name="Google Shape;91;p1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16"/>
          <p:cNvGrpSpPr/>
          <p:nvPr/>
        </p:nvGrpSpPr>
        <p:grpSpPr>
          <a:xfrm>
            <a:off x="5594191" y="3961115"/>
            <a:ext cx="2910144" cy="1182340"/>
            <a:chOff x="6917201" y="0"/>
            <a:chExt cx="2227776" cy="863400"/>
          </a:xfrm>
        </p:grpSpPr>
        <p:sp>
          <p:nvSpPr>
            <p:cNvPr id="93" name="Google Shape;93;p1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16"/>
          <p:cNvGrpSpPr/>
          <p:nvPr/>
        </p:nvGrpSpPr>
        <p:grpSpPr>
          <a:xfrm>
            <a:off x="199149" y="2"/>
            <a:ext cx="2795413" cy="1083308"/>
            <a:chOff x="6917201" y="0"/>
            <a:chExt cx="2227776" cy="863400"/>
          </a:xfrm>
        </p:grpSpPr>
        <p:sp>
          <p:nvSpPr>
            <p:cNvPr id="97" name="Google Shape;97;p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01" name="Google Shape;101;p1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02" name="Shape 102"/>
        <p:cNvGrpSpPr/>
        <p:nvPr/>
      </p:nvGrpSpPr>
      <p:grpSpPr>
        <a:xfrm>
          <a:off x="0" y="0"/>
          <a:ext cx="0" cy="0"/>
          <a:chOff x="0" y="0"/>
          <a:chExt cx="0" cy="0"/>
        </a:xfrm>
      </p:grpSpPr>
      <p:sp>
        <p:nvSpPr>
          <p:cNvPr id="103" name="Google Shape;103;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7" name="Google Shape;107;p17"/>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8" name="Google Shape;108;p17"/>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9" name="Google Shape;109;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10" name="Shape 110"/>
        <p:cNvGrpSpPr/>
        <p:nvPr/>
      </p:nvGrpSpPr>
      <p:grpSpPr>
        <a:xfrm>
          <a:off x="0" y="0"/>
          <a:ext cx="0" cy="0"/>
          <a:chOff x="0" y="0"/>
          <a:chExt cx="0" cy="0"/>
        </a:xfrm>
      </p:grpSpPr>
      <p:sp>
        <p:nvSpPr>
          <p:cNvPr id="111" name="Google Shape;111;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16" name="Shape 116"/>
        <p:cNvGrpSpPr/>
        <p:nvPr/>
      </p:nvGrpSpPr>
      <p:grpSpPr>
        <a:xfrm>
          <a:off x="0" y="0"/>
          <a:ext cx="0" cy="0"/>
          <a:chOff x="0" y="0"/>
          <a:chExt cx="0" cy="0"/>
        </a:xfrm>
      </p:grpSpPr>
      <p:sp>
        <p:nvSpPr>
          <p:cNvPr id="117" name="Google Shape;117;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1" name="Google Shape;121;p1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2" name="Google Shape;122;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3" name="Shape 123"/>
        <p:cNvGrpSpPr/>
        <p:nvPr/>
      </p:nvGrpSpPr>
      <p:grpSpPr>
        <a:xfrm>
          <a:off x="0" y="0"/>
          <a:ext cx="0" cy="0"/>
          <a:chOff x="0" y="0"/>
          <a:chExt cx="0" cy="0"/>
        </a:xfrm>
      </p:grpSpPr>
      <p:sp>
        <p:nvSpPr>
          <p:cNvPr id="124" name="Google Shape;124;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20"/>
          <p:cNvGrpSpPr/>
          <p:nvPr/>
        </p:nvGrpSpPr>
        <p:grpSpPr>
          <a:xfrm>
            <a:off x="255991" y="-118"/>
            <a:ext cx="2251347" cy="1043408"/>
            <a:chOff x="3961956" y="4383950"/>
            <a:chExt cx="1160548" cy="548700"/>
          </a:xfrm>
        </p:grpSpPr>
        <p:sp>
          <p:nvSpPr>
            <p:cNvPr id="127" name="Google Shape;127;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20"/>
          <p:cNvGrpSpPr/>
          <p:nvPr/>
        </p:nvGrpSpPr>
        <p:grpSpPr>
          <a:xfrm>
            <a:off x="34934" y="4522125"/>
            <a:ext cx="1593305" cy="617072"/>
            <a:chOff x="6917201" y="0"/>
            <a:chExt cx="2227776" cy="863400"/>
          </a:xfrm>
        </p:grpSpPr>
        <p:sp>
          <p:nvSpPr>
            <p:cNvPr id="132" name="Google Shape;132;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20"/>
          <p:cNvGrpSpPr/>
          <p:nvPr/>
        </p:nvGrpSpPr>
        <p:grpSpPr>
          <a:xfrm>
            <a:off x="5886353" y="1243"/>
            <a:ext cx="3257454" cy="1261514"/>
            <a:chOff x="6917201" y="0"/>
            <a:chExt cx="2227776" cy="863400"/>
          </a:xfrm>
        </p:grpSpPr>
        <p:sp>
          <p:nvSpPr>
            <p:cNvPr id="136" name="Google Shape;136;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20"/>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40" name="Google Shape;140;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1" name="Shape 141"/>
        <p:cNvGrpSpPr/>
        <p:nvPr/>
      </p:nvGrpSpPr>
      <p:grpSpPr>
        <a:xfrm>
          <a:off x="0" y="0"/>
          <a:ext cx="0" cy="0"/>
          <a:chOff x="0" y="0"/>
          <a:chExt cx="0" cy="0"/>
        </a:xfrm>
      </p:grpSpPr>
      <p:sp>
        <p:nvSpPr>
          <p:cNvPr id="142" name="Google Shape;142;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1"/>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6" name="Google Shape;146;p21"/>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47" name="Google Shape;147;p21"/>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8" name="Google Shape;148;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49" name="Shape 149"/>
        <p:cNvGrpSpPr/>
        <p:nvPr/>
      </p:nvGrpSpPr>
      <p:grpSpPr>
        <a:xfrm>
          <a:off x="0" y="0"/>
          <a:ext cx="0" cy="0"/>
          <a:chOff x="0" y="0"/>
          <a:chExt cx="0" cy="0"/>
        </a:xfrm>
      </p:grpSpPr>
      <p:sp>
        <p:nvSpPr>
          <p:cNvPr id="150" name="Google Shape;150;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54" name="Google Shape;154;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5" name="Shape 155"/>
        <p:cNvGrpSpPr/>
        <p:nvPr/>
      </p:nvGrpSpPr>
      <p:grpSpPr>
        <a:xfrm>
          <a:off x="0" y="0"/>
          <a:ext cx="0" cy="0"/>
          <a:chOff x="0" y="0"/>
          <a:chExt cx="0" cy="0"/>
        </a:xfrm>
      </p:grpSpPr>
      <p:sp>
        <p:nvSpPr>
          <p:cNvPr id="156" name="Google Shape;156;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23"/>
          <p:cNvGrpSpPr/>
          <p:nvPr/>
        </p:nvGrpSpPr>
        <p:grpSpPr>
          <a:xfrm>
            <a:off x="5959222" y="4119576"/>
            <a:ext cx="2520951" cy="1024165"/>
            <a:chOff x="6917201" y="0"/>
            <a:chExt cx="2227776" cy="863400"/>
          </a:xfrm>
        </p:grpSpPr>
        <p:sp>
          <p:nvSpPr>
            <p:cNvPr id="158" name="Google Shape;158;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3"/>
          <p:cNvGrpSpPr/>
          <p:nvPr/>
        </p:nvGrpSpPr>
        <p:grpSpPr>
          <a:xfrm>
            <a:off x="199149" y="2"/>
            <a:ext cx="2795413" cy="1083308"/>
            <a:chOff x="6917201" y="0"/>
            <a:chExt cx="2227776" cy="863400"/>
          </a:xfrm>
        </p:grpSpPr>
        <p:sp>
          <p:nvSpPr>
            <p:cNvPr id="162" name="Google Shape;162;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23"/>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66" name="Google Shape;166;p23"/>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67" name="Google Shape;167;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github.com/hangcui1201/POLARIS_GEM_e2_Simulator" TargetMode="External"/><Relationship Id="rId4" Type="http://schemas.openxmlformats.org/officeDocument/2006/relationships/hyperlink" Target="https://doi.org/10.1016/S0952-1976(01)00004-5" TargetMode="External"/><Relationship Id="rId5" Type="http://schemas.openxmlformats.org/officeDocument/2006/relationships/hyperlink" Target="https://doi.org/10.1016/S0952-1976(01)00004-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800"/>
              <a:buNone/>
            </a:pPr>
            <a:r>
              <a:rPr lang="en"/>
              <a:t>GEM Parking Wizard: </a:t>
            </a:r>
            <a:r>
              <a:rPr lang="en"/>
              <a:t>HyperGemini</a:t>
            </a:r>
            <a:endParaRPr/>
          </a:p>
        </p:txBody>
      </p:sp>
      <p:sp>
        <p:nvSpPr>
          <p:cNvPr id="175" name="Google Shape;175;p25"/>
          <p:cNvSpPr txBox="1"/>
          <p:nvPr>
            <p:ph idx="1" type="subTitle"/>
          </p:nvPr>
        </p:nvSpPr>
        <p:spPr>
          <a:xfrm>
            <a:off x="1858700" y="3413141"/>
            <a:ext cx="5361300" cy="107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600"/>
              <a:buNone/>
            </a:pPr>
            <a:r>
              <a:rPr lang="en"/>
              <a:t>Keeron Huang, Xinchen Yao, Yixiao Liu, Xiaocheng Zhang</a:t>
            </a:r>
            <a:br>
              <a:rPr lang="en"/>
            </a:br>
            <a:r>
              <a:rPr lang="en"/>
              <a:t>qixuan3, yao29, yixiaol2, xz105</a:t>
            </a:r>
            <a:endParaRPr/>
          </a:p>
          <a:p>
            <a:pPr indent="0" lvl="0" marL="0" rtl="0" algn="ctr">
              <a:lnSpc>
                <a:spcPct val="100000"/>
              </a:lnSpc>
              <a:spcBef>
                <a:spcPts val="0"/>
              </a:spcBef>
              <a:spcAft>
                <a:spcPts val="0"/>
              </a:spcAft>
              <a:buSzPts val="1600"/>
              <a:buNone/>
            </a:pPr>
            <a:r>
              <a:rPr lang="en"/>
              <a:t>March 13th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537600" y="8125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Evaluation Procedure</a:t>
            </a:r>
            <a:endParaRPr/>
          </a:p>
        </p:txBody>
      </p:sp>
      <p:sp>
        <p:nvSpPr>
          <p:cNvPr id="246" name="Google Shape;246;p34"/>
          <p:cNvSpPr txBox="1"/>
          <p:nvPr>
            <p:ph idx="1" type="body"/>
          </p:nvPr>
        </p:nvSpPr>
        <p:spPr>
          <a:xfrm>
            <a:off x="896700" y="1851150"/>
            <a:ext cx="7146600" cy="2862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Step 1</a:t>
            </a:r>
            <a:r>
              <a:rPr lang="en" sz="1600">
                <a:solidFill>
                  <a:srgbClr val="000000"/>
                </a:solidFill>
                <a:latin typeface="Arial"/>
                <a:ea typeface="Arial"/>
                <a:cs typeface="Arial"/>
                <a:sym typeface="Arial"/>
              </a:rPr>
              <a:t>: Conduct </a:t>
            </a:r>
            <a:r>
              <a:rPr b="1" lang="en" sz="1600">
                <a:solidFill>
                  <a:srgbClr val="000000"/>
                </a:solidFill>
                <a:latin typeface="Arial"/>
                <a:ea typeface="Arial"/>
                <a:cs typeface="Arial"/>
                <a:sym typeface="Arial"/>
              </a:rPr>
              <a:t>simulations, </a:t>
            </a:r>
            <a:r>
              <a:rPr lang="en" sz="1600">
                <a:solidFill>
                  <a:srgbClr val="000000"/>
                </a:solidFill>
                <a:latin typeface="Arial"/>
                <a:ea typeface="Arial"/>
                <a:cs typeface="Arial"/>
                <a:sym typeface="Arial"/>
              </a:rPr>
              <a:t>using validate path-planning performance under different slot sizes and initial poses.</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Step 2</a:t>
            </a:r>
            <a:r>
              <a:rPr lang="en" sz="1600">
                <a:solidFill>
                  <a:srgbClr val="000000"/>
                </a:solidFill>
                <a:latin typeface="Arial"/>
                <a:ea typeface="Arial"/>
                <a:cs typeface="Arial"/>
                <a:sym typeface="Arial"/>
              </a:rPr>
              <a:t>: </a:t>
            </a:r>
            <a:r>
              <a:rPr b="1" lang="en" sz="1600">
                <a:solidFill>
                  <a:srgbClr val="000000"/>
                </a:solidFill>
                <a:latin typeface="Arial"/>
                <a:ea typeface="Arial"/>
                <a:cs typeface="Arial"/>
                <a:sym typeface="Arial"/>
              </a:rPr>
              <a:t>Repeat</a:t>
            </a:r>
            <a:r>
              <a:rPr lang="en" sz="1600">
                <a:solidFill>
                  <a:srgbClr val="000000"/>
                </a:solidFill>
                <a:latin typeface="Arial"/>
                <a:ea typeface="Arial"/>
                <a:cs typeface="Arial"/>
                <a:sym typeface="Arial"/>
              </a:rPr>
              <a:t> in various conditions (slot widths, vehicle &amp; slot orientations) to obtain success rate, average parking time, final pose </a:t>
            </a:r>
            <a:r>
              <a:rPr b="1" lang="en" sz="1600">
                <a:solidFill>
                  <a:srgbClr val="000000"/>
                </a:solidFill>
                <a:latin typeface="Arial"/>
                <a:ea typeface="Arial"/>
                <a:cs typeface="Arial"/>
                <a:sym typeface="Arial"/>
              </a:rPr>
              <a:t>error</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 sz="1600">
                <a:solidFill>
                  <a:srgbClr val="000000"/>
                </a:solidFill>
                <a:latin typeface="Arial"/>
                <a:ea typeface="Arial"/>
                <a:cs typeface="Arial"/>
                <a:sym typeface="Arial"/>
              </a:rPr>
              <a:t>Step 3</a:t>
            </a:r>
            <a:r>
              <a:rPr lang="en" sz="1600">
                <a:solidFill>
                  <a:srgbClr val="000000"/>
                </a:solidFill>
                <a:latin typeface="Arial"/>
                <a:ea typeface="Arial"/>
                <a:cs typeface="Arial"/>
                <a:sym typeface="Arial"/>
              </a:rPr>
              <a:t>: </a:t>
            </a:r>
            <a:r>
              <a:rPr b="1" lang="en" sz="1600">
                <a:solidFill>
                  <a:srgbClr val="000000"/>
                </a:solidFill>
                <a:latin typeface="Arial"/>
                <a:ea typeface="Arial"/>
                <a:cs typeface="Arial"/>
                <a:sym typeface="Arial"/>
              </a:rPr>
              <a:t>Compare and refine</a:t>
            </a:r>
            <a:r>
              <a:rPr lang="en" sz="1600">
                <a:solidFill>
                  <a:srgbClr val="000000"/>
                </a:solidFill>
                <a:latin typeface="Arial"/>
                <a:ea typeface="Arial"/>
                <a:cs typeface="Arial"/>
                <a:sym typeface="Arial"/>
              </a:rPr>
              <a:t> models, highlighting discrepancies between simulations tests.</a:t>
            </a:r>
            <a:endParaRPr sz="1600">
              <a:solidFill>
                <a:srgbClr val="000000"/>
              </a:solidFill>
              <a:latin typeface="Arial"/>
              <a:ea typeface="Arial"/>
              <a:cs typeface="Arial"/>
              <a:sym typeface="Arial"/>
            </a:endParaRPr>
          </a:p>
          <a:p>
            <a:pPr indent="0" lvl="0" marL="0" rtl="0" algn="l">
              <a:spcBef>
                <a:spcPts val="1200"/>
              </a:spcBef>
              <a:spcAft>
                <a:spcPts val="1200"/>
              </a:spcAft>
              <a:buNone/>
            </a:pPr>
            <a:r>
              <a:rPr b="1" lang="en" sz="1600">
                <a:solidFill>
                  <a:srgbClr val="000000"/>
                </a:solidFill>
                <a:latin typeface="Arial"/>
                <a:ea typeface="Arial"/>
                <a:cs typeface="Arial"/>
                <a:sym typeface="Arial"/>
              </a:rPr>
              <a:t>Step 4</a:t>
            </a:r>
            <a:r>
              <a:rPr lang="en" sz="1600">
                <a:solidFill>
                  <a:srgbClr val="000000"/>
                </a:solidFill>
                <a:latin typeface="Arial"/>
                <a:ea typeface="Arial"/>
                <a:cs typeface="Arial"/>
                <a:sym typeface="Arial"/>
              </a:rPr>
              <a:t>: Perform </a:t>
            </a:r>
            <a:r>
              <a:rPr b="1" lang="en" sz="1600">
                <a:solidFill>
                  <a:srgbClr val="000000"/>
                </a:solidFill>
                <a:latin typeface="Arial"/>
                <a:ea typeface="Arial"/>
                <a:cs typeface="Arial"/>
                <a:sym typeface="Arial"/>
              </a:rPr>
              <a:t>real parking demos</a:t>
            </a:r>
            <a:r>
              <a:rPr lang="en" sz="1600">
                <a:solidFill>
                  <a:srgbClr val="000000"/>
                </a:solidFill>
                <a:latin typeface="Arial"/>
                <a:ea typeface="Arial"/>
                <a:cs typeface="Arial"/>
                <a:sym typeface="Arial"/>
              </a:rPr>
              <a:t> in highbay, tracking data for each run.</a:t>
            </a:r>
            <a:endParaRPr sz="1600"/>
          </a:p>
        </p:txBody>
      </p:sp>
      <p:pic>
        <p:nvPicPr>
          <p:cNvPr id="247" name="Google Shape;247;p34" title="Screenshot from 2025-03-10 20-46-13.png"/>
          <p:cNvPicPr preferRelativeResize="0"/>
          <p:nvPr/>
        </p:nvPicPr>
        <p:blipFill rotWithShape="1">
          <a:blip r:embed="rId3">
            <a:alphaModFix/>
          </a:blip>
          <a:srcRect b="19733" l="17918" r="0" t="32897"/>
          <a:stretch/>
        </p:blipFill>
        <p:spPr>
          <a:xfrm>
            <a:off x="4682700" y="426725"/>
            <a:ext cx="3856550" cy="125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819150" y="269925"/>
            <a:ext cx="7505700" cy="535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Grading Plan </a:t>
            </a:r>
            <a:endParaRPr/>
          </a:p>
        </p:txBody>
      </p:sp>
      <p:sp>
        <p:nvSpPr>
          <p:cNvPr id="253" name="Google Shape;253;p35"/>
          <p:cNvSpPr txBox="1"/>
          <p:nvPr>
            <p:ph idx="1" type="body"/>
          </p:nvPr>
        </p:nvSpPr>
        <p:spPr>
          <a:xfrm>
            <a:off x="819150" y="716175"/>
            <a:ext cx="7505700" cy="4338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22209"/>
              <a:buNone/>
            </a:pPr>
            <a:r>
              <a:rPr lang="en" sz="1150">
                <a:solidFill>
                  <a:srgbClr val="373737"/>
                </a:solidFill>
                <a:highlight>
                  <a:srgbClr val="FFFFFF"/>
                </a:highlight>
                <a:latin typeface="Arial"/>
                <a:ea typeface="Arial"/>
                <a:cs typeface="Arial"/>
                <a:sym typeface="Arial"/>
              </a:rPr>
              <a:t>The project is an opportunity to learn and discover principles of safe autonomy, while </a:t>
            </a:r>
            <a:r>
              <a:rPr lang="en" sz="1150">
                <a:solidFill>
                  <a:srgbClr val="373737"/>
                </a:solidFill>
                <a:highlight>
                  <a:schemeClr val="dk1"/>
                </a:highlight>
                <a:latin typeface="Arial"/>
                <a:ea typeface="Arial"/>
                <a:cs typeface="Arial"/>
                <a:sym typeface="Arial"/>
              </a:rPr>
              <a:t>building something cool. The following slides give you templates for 4 different types of projects. The templates lay out the first rungs, not the summit. Here are the aspects we will pay attention to as we evaluate your pitch presentation and later the project. </a:t>
            </a:r>
            <a:endParaRPr sz="1150">
              <a:solidFill>
                <a:srgbClr val="373737"/>
              </a:solidFill>
              <a:highlight>
                <a:srgbClr val="FFFFFF"/>
              </a:highlight>
              <a:latin typeface="Arial"/>
              <a:ea typeface="Arial"/>
              <a:cs typeface="Arial"/>
              <a:sym typeface="Arial"/>
            </a:endParaRPr>
          </a:p>
          <a:p>
            <a:pPr indent="0" lvl="0" marL="0" rtl="0" algn="l">
              <a:lnSpc>
                <a:spcPct val="115000"/>
              </a:lnSpc>
              <a:spcBef>
                <a:spcPts val="0"/>
              </a:spcBef>
              <a:spcAft>
                <a:spcPts val="0"/>
              </a:spcAft>
              <a:buSzPct val="122209"/>
              <a:buNone/>
            </a:pPr>
            <a:r>
              <a:rPr lang="en" sz="1150">
                <a:solidFill>
                  <a:srgbClr val="373737"/>
                </a:solidFill>
                <a:highlight>
                  <a:srgbClr val="FFFFFF"/>
                </a:highlight>
                <a:latin typeface="Arial"/>
                <a:ea typeface="Arial"/>
                <a:cs typeface="Arial"/>
                <a:sym typeface="Arial"/>
              </a:rPr>
              <a:t>Each category is equally weighted on the rubric:</a:t>
            </a:r>
            <a:endParaRPr/>
          </a:p>
          <a:p>
            <a:pPr indent="-301625" lvl="0" marL="457200" rtl="0" algn="l">
              <a:lnSpc>
                <a:spcPct val="115000"/>
              </a:lnSpc>
              <a:spcBef>
                <a:spcPts val="0"/>
              </a:spcBef>
              <a:spcAft>
                <a:spcPts val="0"/>
              </a:spcAft>
              <a:buClr>
                <a:srgbClr val="373737"/>
              </a:buClr>
              <a:buSzPct val="108108"/>
              <a:buFont typeface="Arial"/>
              <a:buAutoNum type="arabicPeriod"/>
            </a:pPr>
            <a:r>
              <a:rPr b="1" lang="en" sz="1150">
                <a:solidFill>
                  <a:srgbClr val="373737"/>
                </a:solidFill>
                <a:highlight>
                  <a:srgbClr val="FFFFFF"/>
                </a:highlight>
                <a:latin typeface="Arial"/>
                <a:ea typeface="Arial"/>
                <a:cs typeface="Arial"/>
                <a:sym typeface="Arial"/>
              </a:rPr>
              <a:t>Problem definition</a:t>
            </a:r>
            <a:r>
              <a:rPr lang="en" sz="1150">
                <a:solidFill>
                  <a:srgbClr val="373737"/>
                </a:solidFill>
                <a:highlight>
                  <a:srgbClr val="FFFFFF"/>
                </a:highlight>
                <a:latin typeface="Arial"/>
                <a:ea typeface="Arial"/>
                <a:cs typeface="Arial"/>
                <a:sym typeface="Arial"/>
              </a:rPr>
              <a:t>: What problem are you solving? Why is it hard and interesting?</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Is the problem formulation detailed enough? </a:t>
            </a:r>
            <a:endParaRPr sz="1150">
              <a:solidFill>
                <a:srgbClr val="373737"/>
              </a:solidFill>
              <a:highlight>
                <a:srgbClr val="FFFFFF"/>
              </a:highlight>
              <a:latin typeface="Arial"/>
              <a:ea typeface="Arial"/>
              <a:cs typeface="Arial"/>
              <a:sym typeface="Arial"/>
            </a:endParaRPr>
          </a:p>
          <a:p>
            <a:pPr indent="-301624" lvl="1" marL="914400" rtl="0" algn="l">
              <a:lnSpc>
                <a:spcPct val="115000"/>
              </a:lnSpc>
              <a:spcBef>
                <a:spcPts val="0"/>
              </a:spcBef>
              <a:spcAft>
                <a:spcPts val="0"/>
              </a:spcAft>
              <a:buClr>
                <a:srgbClr val="373737"/>
              </a:buClr>
              <a:buSzPct val="108107"/>
              <a:buFont typeface="Arial"/>
              <a:buAutoNum type="alphaLcPeriod"/>
            </a:pPr>
            <a:r>
              <a:rPr lang="en" sz="1150">
                <a:solidFill>
                  <a:srgbClr val="373737"/>
                </a:solidFill>
                <a:highlight>
                  <a:srgbClr val="FFFFFF"/>
                </a:highlight>
                <a:latin typeface="Arial"/>
                <a:ea typeface="Arial"/>
                <a:cs typeface="Arial"/>
                <a:sym typeface="Arial"/>
              </a:rPr>
              <a:t>Does the pr</a:t>
            </a:r>
            <a:r>
              <a:rPr lang="en" sz="1150">
                <a:solidFill>
                  <a:srgbClr val="373737"/>
                </a:solidFill>
                <a:highlight>
                  <a:srgbClr val="FFFFFF"/>
                </a:highlight>
                <a:latin typeface="Arial"/>
                <a:ea typeface="Arial"/>
                <a:cs typeface="Arial"/>
                <a:sym typeface="Arial"/>
              </a:rPr>
              <a:t>oblem formulation show adequate understanding of the problem space? </a:t>
            </a:r>
            <a:endParaRPr sz="1150">
              <a:solidFill>
                <a:srgbClr val="373737"/>
              </a:solidFill>
              <a:highlight>
                <a:srgbClr val="FFFFFF"/>
              </a:highlight>
              <a:latin typeface="Arial"/>
              <a:ea typeface="Arial"/>
              <a:cs typeface="Arial"/>
              <a:sym typeface="Arial"/>
            </a:endParaRPr>
          </a:p>
          <a:p>
            <a:pPr indent="-301624" lvl="1" marL="914400" rtl="0" algn="l">
              <a:lnSpc>
                <a:spcPct val="115000"/>
              </a:lnSpc>
              <a:spcBef>
                <a:spcPts val="0"/>
              </a:spcBef>
              <a:spcAft>
                <a:spcPts val="0"/>
              </a:spcAft>
              <a:buClr>
                <a:srgbClr val="373737"/>
              </a:buClr>
              <a:buSzPct val="108107"/>
              <a:buFont typeface="Arial"/>
              <a:buAutoNum type="alphaLcPeriod"/>
            </a:pPr>
            <a:r>
              <a:rPr lang="en" sz="1150">
                <a:solidFill>
                  <a:srgbClr val="373737"/>
                </a:solidFill>
                <a:highlight>
                  <a:srgbClr val="FFFFFF"/>
                </a:highlight>
                <a:latin typeface="Arial"/>
                <a:ea typeface="Arial"/>
                <a:cs typeface="Arial"/>
                <a:sym typeface="Arial"/>
              </a:rPr>
              <a:t>Appropriately ambitious?   </a:t>
            </a:r>
            <a:endParaRPr sz="1150">
              <a:solidFill>
                <a:srgbClr val="373737"/>
              </a:solidFill>
              <a:highlight>
                <a:srgbClr val="FFFFFF"/>
              </a:highlight>
              <a:latin typeface="Arial"/>
              <a:ea typeface="Arial"/>
              <a:cs typeface="Arial"/>
              <a:sym typeface="Arial"/>
            </a:endParaRPr>
          </a:p>
          <a:p>
            <a:pPr indent="-301624" lvl="0" marL="457200" rtl="0" algn="l">
              <a:lnSpc>
                <a:spcPct val="115000"/>
              </a:lnSpc>
              <a:spcBef>
                <a:spcPts val="0"/>
              </a:spcBef>
              <a:spcAft>
                <a:spcPts val="0"/>
              </a:spcAft>
              <a:buClr>
                <a:srgbClr val="373737"/>
              </a:buClr>
              <a:buSzPct val="108107"/>
              <a:buFont typeface="Arial"/>
              <a:buAutoNum type="arabicPeriod"/>
            </a:pPr>
            <a:r>
              <a:rPr b="1" lang="en" sz="1150">
                <a:solidFill>
                  <a:srgbClr val="373737"/>
                </a:solidFill>
                <a:highlight>
                  <a:srgbClr val="FFFFFF"/>
                </a:highlight>
                <a:latin typeface="Arial"/>
                <a:ea typeface="Arial"/>
                <a:cs typeface="Arial"/>
                <a:sym typeface="Arial"/>
              </a:rPr>
              <a:t>Approach</a:t>
            </a:r>
            <a:r>
              <a:rPr lang="en" sz="1150">
                <a:solidFill>
                  <a:srgbClr val="373737"/>
                </a:solidFill>
                <a:highlight>
                  <a:srgbClr val="FFFFFF"/>
                </a:highlight>
                <a:latin typeface="Arial"/>
                <a:ea typeface="Arial"/>
                <a:cs typeface="Arial"/>
                <a:sym typeface="Arial"/>
              </a:rPr>
              <a:t>: How you plan to solve the problem? </a:t>
            </a:r>
            <a:endParaRPr sz="1150">
              <a:solidFill>
                <a:srgbClr val="373737"/>
              </a:solidFill>
              <a:highlight>
                <a:srgbClr val="FFFFFF"/>
              </a:highlight>
              <a:latin typeface="Arial"/>
              <a:ea typeface="Arial"/>
              <a:cs typeface="Arial"/>
              <a:sym typeface="Arial"/>
            </a:endParaRPr>
          </a:p>
          <a:p>
            <a:pPr indent="-301624" lvl="1" marL="914400" rtl="0" algn="l">
              <a:lnSpc>
                <a:spcPct val="115000"/>
              </a:lnSpc>
              <a:spcBef>
                <a:spcPts val="0"/>
              </a:spcBef>
              <a:spcAft>
                <a:spcPts val="0"/>
              </a:spcAft>
              <a:buClr>
                <a:srgbClr val="373737"/>
              </a:buClr>
              <a:buSzPct val="108107"/>
              <a:buFont typeface="Arial"/>
              <a:buAutoNum type="alphaLcPeriod"/>
            </a:pPr>
            <a:r>
              <a:rPr lang="en" sz="1150">
                <a:solidFill>
                  <a:srgbClr val="373737"/>
                </a:solidFill>
                <a:highlight>
                  <a:srgbClr val="FFFFFF"/>
                </a:highlight>
                <a:latin typeface="Arial"/>
                <a:ea typeface="Arial"/>
                <a:cs typeface="Arial"/>
                <a:sym typeface="Arial"/>
              </a:rPr>
              <a:t>Do you understand the overall system and its various components? </a:t>
            </a:r>
            <a:endParaRPr sz="1150">
              <a:solidFill>
                <a:srgbClr val="373737"/>
              </a:solidFill>
              <a:highlight>
                <a:srgbClr val="FFFFFF"/>
              </a:highlight>
              <a:latin typeface="Arial"/>
              <a:ea typeface="Arial"/>
              <a:cs typeface="Arial"/>
              <a:sym typeface="Arial"/>
            </a:endParaRPr>
          </a:p>
          <a:p>
            <a:pPr indent="-301624" lvl="1" marL="914400" rtl="0" algn="l">
              <a:lnSpc>
                <a:spcPct val="115000"/>
              </a:lnSpc>
              <a:spcBef>
                <a:spcPts val="0"/>
              </a:spcBef>
              <a:spcAft>
                <a:spcPts val="0"/>
              </a:spcAft>
              <a:buClr>
                <a:srgbClr val="373737"/>
              </a:buClr>
              <a:buSzPct val="108107"/>
              <a:buFont typeface="Arial"/>
              <a:buAutoNum type="alphaLcPeriod"/>
            </a:pPr>
            <a:r>
              <a:rPr lang="en" sz="1150">
                <a:solidFill>
                  <a:srgbClr val="373737"/>
                </a:solidFill>
                <a:highlight>
                  <a:srgbClr val="FFFFFF"/>
                </a:highlight>
                <a:latin typeface="Arial"/>
                <a:ea typeface="Arial"/>
                <a:cs typeface="Arial"/>
                <a:sym typeface="Arial"/>
              </a:rPr>
              <a:t>Which pieces are you going to modify and how? </a:t>
            </a:r>
            <a:endParaRPr sz="1150">
              <a:solidFill>
                <a:srgbClr val="373737"/>
              </a:solidFill>
              <a:highlight>
                <a:srgbClr val="FFFFFF"/>
              </a:highlight>
              <a:latin typeface="Arial"/>
              <a:ea typeface="Arial"/>
              <a:cs typeface="Arial"/>
              <a:sym typeface="Arial"/>
            </a:endParaRPr>
          </a:p>
          <a:p>
            <a:pPr indent="-301624" lvl="1" marL="914400" rtl="0" algn="l">
              <a:lnSpc>
                <a:spcPct val="114999"/>
              </a:lnSpc>
              <a:spcBef>
                <a:spcPts val="0"/>
              </a:spcBef>
              <a:spcAft>
                <a:spcPts val="0"/>
              </a:spcAft>
              <a:buClr>
                <a:srgbClr val="233A44"/>
              </a:buClr>
              <a:buSzPct val="103603"/>
              <a:buAutoNum type="alphaLcPeriod"/>
            </a:pPr>
            <a:r>
              <a:rPr lang="en" sz="1200">
                <a:solidFill>
                  <a:srgbClr val="373737"/>
                </a:solidFill>
                <a:highlight>
                  <a:srgbClr val="FFFFFF"/>
                </a:highlight>
                <a:latin typeface="Arial"/>
                <a:ea typeface="Arial"/>
                <a:cs typeface="Arial"/>
                <a:sym typeface="Arial"/>
              </a:rPr>
              <a:t>What are the aspects of the approach that are most novel? Which </a:t>
            </a:r>
            <a:r>
              <a:rPr lang="en" sz="1200">
                <a:solidFill>
                  <a:srgbClr val="373737"/>
                </a:solidFill>
                <a:highlight>
                  <a:srgbClr val="FFFFFF"/>
                </a:highlight>
                <a:latin typeface="Arial"/>
                <a:ea typeface="Arial"/>
                <a:cs typeface="Arial"/>
                <a:sym typeface="Arial"/>
              </a:rPr>
              <a:t>aspects are easy </a:t>
            </a:r>
            <a:endParaRPr sz="1200">
              <a:solidFill>
                <a:srgbClr val="373737"/>
              </a:solidFill>
              <a:highlight>
                <a:srgbClr val="FFFFFF"/>
              </a:highlight>
              <a:latin typeface="Arial"/>
              <a:ea typeface="Arial"/>
              <a:cs typeface="Arial"/>
              <a:sym typeface="Arial"/>
            </a:endParaRPr>
          </a:p>
          <a:p>
            <a:pPr indent="-311149" lvl="0" marL="457200" rtl="0" algn="l">
              <a:lnSpc>
                <a:spcPct val="114999"/>
              </a:lnSpc>
              <a:spcBef>
                <a:spcPts val="0"/>
              </a:spcBef>
              <a:spcAft>
                <a:spcPts val="0"/>
              </a:spcAft>
              <a:buClr>
                <a:srgbClr val="373737"/>
              </a:buClr>
              <a:buSzPct val="92091"/>
              <a:buAutoNum type="arabicPeriod"/>
            </a:pPr>
            <a:r>
              <a:rPr b="1" lang="en" sz="1350">
                <a:solidFill>
                  <a:srgbClr val="373737"/>
                </a:solidFill>
                <a:highlight>
                  <a:srgbClr val="FFFFFF"/>
                </a:highlight>
              </a:rPr>
              <a:t>Plan, team, preliminary work</a:t>
            </a:r>
            <a:endParaRPr b="1" sz="13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Preliminary work and progress so far</a:t>
            </a:r>
            <a:endParaRPr sz="1150">
              <a:solidFill>
                <a:srgbClr val="373737"/>
              </a:solidFill>
              <a:highlight>
                <a:srgbClr val="FFFFFF"/>
              </a:highlight>
              <a:latin typeface="Arial"/>
              <a:ea typeface="Arial"/>
              <a:cs typeface="Arial"/>
              <a:sym typeface="Arial"/>
            </a:endParaRPr>
          </a:p>
          <a:p>
            <a:pPr indent="-301625" lvl="1" marL="914400" rtl="0" algn="l">
              <a:lnSpc>
                <a:spcPct val="114999"/>
              </a:lnSpc>
              <a:spcBef>
                <a:spcPts val="0"/>
              </a:spcBef>
              <a:spcAft>
                <a:spcPts val="0"/>
              </a:spcAft>
              <a:buClr>
                <a:srgbClr val="373737"/>
              </a:buClr>
              <a:buSzPct val="108108"/>
              <a:buAutoNum type="alphaLcPeriod"/>
            </a:pPr>
            <a:r>
              <a:rPr lang="en" sz="1150">
                <a:solidFill>
                  <a:srgbClr val="373737"/>
                </a:solidFill>
                <a:highlight>
                  <a:srgbClr val="FFFFFF"/>
                </a:highlight>
                <a:latin typeface="Arial"/>
                <a:ea typeface="Arial"/>
                <a:cs typeface="Arial"/>
                <a:sym typeface="Arial"/>
              </a:rPr>
              <a:t>Realistic milestones</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Task allocation in group and plan for execution of the plan</a:t>
            </a:r>
            <a:endParaRPr sz="1150">
              <a:solidFill>
                <a:srgbClr val="373737"/>
              </a:solidFill>
              <a:highlight>
                <a:srgbClr val="FFFFFF"/>
              </a:highlight>
              <a:latin typeface="Arial"/>
              <a:ea typeface="Arial"/>
              <a:cs typeface="Arial"/>
              <a:sym typeface="Arial"/>
            </a:endParaRPr>
          </a:p>
          <a:p>
            <a:pPr indent="-301625" lvl="0" marL="457200" rtl="0" algn="l">
              <a:lnSpc>
                <a:spcPct val="115000"/>
              </a:lnSpc>
              <a:spcBef>
                <a:spcPts val="0"/>
              </a:spcBef>
              <a:spcAft>
                <a:spcPts val="0"/>
              </a:spcAft>
              <a:buClr>
                <a:srgbClr val="373737"/>
              </a:buClr>
              <a:buSzPct val="108108"/>
              <a:buFont typeface="Arial"/>
              <a:buAutoNum type="arabicPeriod"/>
            </a:pPr>
            <a:r>
              <a:rPr b="1" lang="en" sz="1150">
                <a:solidFill>
                  <a:srgbClr val="373737"/>
                </a:solidFill>
                <a:highlight>
                  <a:srgbClr val="FFFFFF"/>
                </a:highlight>
                <a:latin typeface="Arial"/>
                <a:ea typeface="Arial"/>
                <a:cs typeface="Arial"/>
                <a:sym typeface="Arial"/>
              </a:rPr>
              <a:t>Test and evaluation</a:t>
            </a:r>
            <a:r>
              <a:rPr lang="en" sz="1150">
                <a:solidFill>
                  <a:srgbClr val="373737"/>
                </a:solidFill>
                <a:highlight>
                  <a:srgbClr val="FFFFFF"/>
                </a:highlight>
                <a:latin typeface="Arial"/>
                <a:ea typeface="Arial"/>
                <a:cs typeface="Arial"/>
                <a:sym typeface="Arial"/>
              </a:rPr>
              <a:t>: What are the key metrics for evaluating the solution to your problem. E.g., time-to-collision is a metric for safety; </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How are you evaluating your solution with respect to your metrics? </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Are you simulating as well as performing field tests? Simulations? </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What are the different scenarios under which you are performing evaluation? </a:t>
            </a:r>
            <a:endParaRPr sz="1150">
              <a:solidFill>
                <a:srgbClr val="373737"/>
              </a:solidFill>
              <a:highlight>
                <a:srgbClr val="FFFFFF"/>
              </a:highlight>
              <a:latin typeface="Arial"/>
              <a:ea typeface="Arial"/>
              <a:cs typeface="Arial"/>
              <a:sym typeface="Arial"/>
            </a:endParaRPr>
          </a:p>
          <a:p>
            <a:pPr indent="-301625" lvl="0" marL="457200" rtl="0" algn="l">
              <a:lnSpc>
                <a:spcPct val="115000"/>
              </a:lnSpc>
              <a:spcBef>
                <a:spcPts val="0"/>
              </a:spcBef>
              <a:spcAft>
                <a:spcPts val="0"/>
              </a:spcAft>
              <a:buClr>
                <a:srgbClr val="373737"/>
              </a:buClr>
              <a:buSzPct val="108108"/>
              <a:buFont typeface="Arial"/>
              <a:buAutoNum type="arabicPeriod"/>
            </a:pPr>
            <a:r>
              <a:rPr b="1" lang="en" sz="1150">
                <a:solidFill>
                  <a:srgbClr val="373737"/>
                </a:solidFill>
                <a:highlight>
                  <a:srgbClr val="FFFFFF"/>
                </a:highlight>
                <a:latin typeface="Arial"/>
                <a:ea typeface="Arial"/>
                <a:cs typeface="Arial"/>
                <a:sym typeface="Arial"/>
              </a:rPr>
              <a:t>Presentation</a:t>
            </a:r>
            <a:endParaRPr b="1"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Design and organization of information</a:t>
            </a:r>
            <a:endParaRPr sz="1150">
              <a:solidFill>
                <a:srgbClr val="373737"/>
              </a:solidFill>
              <a:highlight>
                <a:srgbClr val="FFFFFF"/>
              </a:highlight>
              <a:latin typeface="Arial"/>
              <a:ea typeface="Arial"/>
              <a:cs typeface="Arial"/>
              <a:sym typeface="Arial"/>
            </a:endParaRPr>
          </a:p>
          <a:p>
            <a:pPr indent="-301625" lvl="1" marL="914400" rtl="0" algn="l">
              <a:lnSpc>
                <a:spcPct val="115000"/>
              </a:lnSpc>
              <a:spcBef>
                <a:spcPts val="0"/>
              </a:spcBef>
              <a:spcAft>
                <a:spcPts val="0"/>
              </a:spcAft>
              <a:buClr>
                <a:srgbClr val="373737"/>
              </a:buClr>
              <a:buSzPct val="108108"/>
              <a:buFont typeface="Arial"/>
              <a:buAutoNum type="alphaLcPeriod"/>
            </a:pPr>
            <a:r>
              <a:rPr lang="en" sz="1150">
                <a:solidFill>
                  <a:srgbClr val="373737"/>
                </a:solidFill>
                <a:highlight>
                  <a:srgbClr val="FFFFFF"/>
                </a:highlight>
                <a:latin typeface="Arial"/>
                <a:ea typeface="Arial"/>
                <a:cs typeface="Arial"/>
                <a:sym typeface="Arial"/>
              </a:rPr>
              <a:t>Professionalism of presentation, delivery</a:t>
            </a:r>
            <a:endParaRPr sz="1150">
              <a:solidFill>
                <a:srgbClr val="373737"/>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9" name="Google Shape;259;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60" name="Google Shape;260;p36" title="Screenshot from 2025-03-10 19-42-54.png"/>
          <p:cNvPicPr preferRelativeResize="0"/>
          <p:nvPr/>
        </p:nvPicPr>
        <p:blipFill rotWithShape="1">
          <a:blip r:embed="rId3">
            <a:alphaModFix/>
          </a:blip>
          <a:srcRect b="18980" l="25628" r="0" t="32338"/>
          <a:stretch/>
        </p:blipFill>
        <p:spPr>
          <a:xfrm>
            <a:off x="4253825" y="2770999"/>
            <a:ext cx="3322574" cy="1223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819150" y="357400"/>
            <a:ext cx="7505700" cy="134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What problem are we solving?</a:t>
            </a:r>
            <a:endParaRPr/>
          </a:p>
        </p:txBody>
      </p:sp>
      <p:sp>
        <p:nvSpPr>
          <p:cNvPr id="181" name="Google Shape;181;p26"/>
          <p:cNvSpPr txBox="1"/>
          <p:nvPr>
            <p:ph idx="1" type="body"/>
          </p:nvPr>
        </p:nvSpPr>
        <p:spPr>
          <a:xfrm>
            <a:off x="311150" y="5446150"/>
            <a:ext cx="5448900" cy="1500900"/>
          </a:xfrm>
          <a:prstGeom prst="rect">
            <a:avLst/>
          </a:prstGeom>
          <a:noFill/>
          <a:ln>
            <a:noFill/>
          </a:ln>
        </p:spPr>
        <p:txBody>
          <a:bodyPr anchorCtr="0" anchor="t" bIns="91425" lIns="91425" spcFirstLastPara="1" rIns="91425" wrap="square" tIns="91425">
            <a:normAutofit/>
          </a:bodyPr>
          <a:lstStyle/>
          <a:p>
            <a:pPr indent="0" lvl="0" marL="0" rtl="0" algn="l">
              <a:lnSpc>
                <a:spcPct val="114999"/>
              </a:lnSpc>
              <a:spcBef>
                <a:spcPts val="0"/>
              </a:spcBef>
              <a:spcAft>
                <a:spcPts val="0"/>
              </a:spcAft>
              <a:buSzPts val="1300"/>
              <a:buNone/>
            </a:pPr>
            <a:r>
              <a:rPr lang="en" sz="2200">
                <a:latin typeface="Arial"/>
                <a:ea typeface="Arial"/>
                <a:cs typeface="Arial"/>
                <a:sym typeface="Arial"/>
              </a:rPr>
              <a:t>Is</a:t>
            </a:r>
            <a:r>
              <a:rPr lang="en" sz="2200">
                <a:solidFill>
                  <a:srgbClr val="233A44"/>
                </a:solidFill>
                <a:latin typeface="Arial"/>
                <a:ea typeface="Arial"/>
                <a:cs typeface="Arial"/>
                <a:sym typeface="Arial"/>
              </a:rPr>
              <a:t> </a:t>
            </a:r>
            <a:r>
              <a:rPr lang="en" sz="2200">
                <a:latin typeface="Arial"/>
                <a:ea typeface="Arial"/>
                <a:cs typeface="Arial"/>
                <a:sym typeface="Arial"/>
              </a:rPr>
              <a:t>this challenging? Interesting</a:t>
            </a:r>
            <a:r>
              <a:rPr lang="en" sz="2200">
                <a:solidFill>
                  <a:srgbClr val="233A44"/>
                </a:solidFill>
                <a:latin typeface="Arial"/>
                <a:ea typeface="Arial"/>
                <a:cs typeface="Arial"/>
                <a:sym typeface="Arial"/>
              </a:rPr>
              <a:t>? </a:t>
            </a:r>
            <a:endParaRPr sz="2200">
              <a:latin typeface="Arial"/>
              <a:ea typeface="Arial"/>
              <a:cs typeface="Arial"/>
              <a:sym typeface="Arial"/>
            </a:endParaRPr>
          </a:p>
          <a:p>
            <a:pPr indent="0" lvl="0" marL="0" rtl="0" algn="l">
              <a:lnSpc>
                <a:spcPct val="114999"/>
              </a:lnSpc>
              <a:spcBef>
                <a:spcPts val="0"/>
              </a:spcBef>
              <a:spcAft>
                <a:spcPts val="0"/>
              </a:spcAft>
              <a:buSzPts val="1300"/>
              <a:buNone/>
            </a:pPr>
            <a:r>
              <a:rPr lang="en" sz="2200">
                <a:solidFill>
                  <a:srgbClr val="233A44"/>
                </a:solidFill>
                <a:latin typeface="Arial"/>
                <a:ea typeface="Arial"/>
                <a:cs typeface="Arial"/>
                <a:sym typeface="Arial"/>
              </a:rPr>
              <a:t>Change as you see fit</a:t>
            </a:r>
            <a:endParaRPr/>
          </a:p>
        </p:txBody>
      </p:sp>
      <p:sp>
        <p:nvSpPr>
          <p:cNvPr id="182" name="Google Shape;182;p26"/>
          <p:cNvSpPr txBox="1"/>
          <p:nvPr>
            <p:ph idx="1" type="body"/>
          </p:nvPr>
        </p:nvSpPr>
        <p:spPr>
          <a:xfrm>
            <a:off x="819150" y="1081000"/>
            <a:ext cx="6435300" cy="107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600">
                <a:solidFill>
                  <a:srgbClr val="000000"/>
                </a:solidFill>
              </a:rPr>
              <a:t>We aim to</a:t>
            </a:r>
            <a:r>
              <a:rPr b="1" lang="en" sz="1600">
                <a:solidFill>
                  <a:srgbClr val="000000"/>
                </a:solidFill>
              </a:rPr>
              <a:t> </a:t>
            </a:r>
            <a:r>
              <a:rPr lang="en" sz="1600">
                <a:solidFill>
                  <a:srgbClr val="000000"/>
                </a:solidFill>
              </a:rPr>
              <a:t>create an autonomous driving module capable of detecting and parking in both </a:t>
            </a:r>
            <a:r>
              <a:rPr b="1" lang="en" sz="1600">
                <a:solidFill>
                  <a:srgbClr val="000000"/>
                </a:solidFill>
              </a:rPr>
              <a:t>diagonal and parallel parking</a:t>
            </a:r>
            <a:r>
              <a:rPr lang="en" sz="1600">
                <a:solidFill>
                  <a:srgbClr val="000000"/>
                </a:solidFill>
              </a:rPr>
              <a:t> spots.</a:t>
            </a:r>
            <a:endParaRPr i="1" sz="1600">
              <a:solidFill>
                <a:srgbClr val="000000"/>
              </a:solidFill>
            </a:endParaRPr>
          </a:p>
        </p:txBody>
      </p:sp>
      <p:sp>
        <p:nvSpPr>
          <p:cNvPr id="183" name="Google Shape;183;p26"/>
          <p:cNvSpPr txBox="1"/>
          <p:nvPr/>
        </p:nvSpPr>
        <p:spPr>
          <a:xfrm>
            <a:off x="9144012" y="3361510"/>
            <a:ext cx="26304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Use figures, graphs, and equations to convey ideas when possible and avoid walls of text</a:t>
            </a:r>
            <a:endParaRPr b="0" i="0" sz="1400" u="none" cap="none" strike="noStrike">
              <a:solidFill>
                <a:srgbClr val="000000"/>
              </a:solidFill>
              <a:latin typeface="Arial"/>
              <a:ea typeface="Arial"/>
              <a:cs typeface="Arial"/>
              <a:sym typeface="Arial"/>
            </a:endParaRPr>
          </a:p>
        </p:txBody>
      </p:sp>
      <p:pic>
        <p:nvPicPr>
          <p:cNvPr id="184" name="Google Shape;184;p26"/>
          <p:cNvPicPr preferRelativeResize="0"/>
          <p:nvPr/>
        </p:nvPicPr>
        <p:blipFill rotWithShape="1">
          <a:blip r:embed="rId3">
            <a:alphaModFix/>
          </a:blip>
          <a:srcRect b="0" l="0" r="0" t="0"/>
          <a:stretch/>
        </p:blipFill>
        <p:spPr>
          <a:xfrm>
            <a:off x="7188000" y="199000"/>
            <a:ext cx="1728838" cy="1500900"/>
          </a:xfrm>
          <a:prstGeom prst="rect">
            <a:avLst/>
          </a:prstGeom>
          <a:noFill/>
          <a:ln>
            <a:noFill/>
          </a:ln>
        </p:spPr>
      </p:pic>
      <p:pic>
        <p:nvPicPr>
          <p:cNvPr id="185" name="Google Shape;185;p26"/>
          <p:cNvPicPr preferRelativeResize="0"/>
          <p:nvPr/>
        </p:nvPicPr>
        <p:blipFill rotWithShape="1">
          <a:blip r:embed="rId4">
            <a:alphaModFix/>
          </a:blip>
          <a:srcRect b="0" l="0" r="0" t="0"/>
          <a:stretch/>
        </p:blipFill>
        <p:spPr>
          <a:xfrm rot="1942744">
            <a:off x="9854125" y="-123925"/>
            <a:ext cx="1162050" cy="1162050"/>
          </a:xfrm>
          <a:prstGeom prst="rect">
            <a:avLst/>
          </a:prstGeom>
          <a:noFill/>
          <a:ln>
            <a:noFill/>
          </a:ln>
        </p:spPr>
      </p:pic>
      <p:pic>
        <p:nvPicPr>
          <p:cNvPr id="186" name="Google Shape;186;p26" title="Screenshot from 2025-03-10 20-46-13.png"/>
          <p:cNvPicPr preferRelativeResize="0"/>
          <p:nvPr/>
        </p:nvPicPr>
        <p:blipFill rotWithShape="1">
          <a:blip r:embed="rId5">
            <a:alphaModFix/>
          </a:blip>
          <a:srcRect b="19733" l="17918" r="0" t="32897"/>
          <a:stretch/>
        </p:blipFill>
        <p:spPr>
          <a:xfrm>
            <a:off x="1871175" y="3050087"/>
            <a:ext cx="5237477" cy="1700125"/>
          </a:xfrm>
          <a:prstGeom prst="rect">
            <a:avLst/>
          </a:prstGeom>
          <a:noFill/>
          <a:ln>
            <a:noFill/>
          </a:ln>
        </p:spPr>
      </p:pic>
      <p:sp>
        <p:nvSpPr>
          <p:cNvPr id="187" name="Google Shape;187;p26"/>
          <p:cNvSpPr txBox="1"/>
          <p:nvPr/>
        </p:nvSpPr>
        <p:spPr>
          <a:xfrm>
            <a:off x="819150" y="1763738"/>
            <a:ext cx="7919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libri"/>
                <a:ea typeface="Calibri"/>
                <a:cs typeface="Calibri"/>
                <a:sym typeface="Calibri"/>
              </a:rPr>
              <a:t>Nonholonomic Control Constraints</a:t>
            </a:r>
            <a:r>
              <a:rPr lang="en" sz="1600">
                <a:latin typeface="Calibri"/>
                <a:ea typeface="Calibri"/>
                <a:cs typeface="Calibri"/>
                <a:sym typeface="Calibri"/>
              </a:rPr>
              <a:t>: Limited steering curvature, making accurate path planning and motion control in tight spaces challenging.</a:t>
            </a:r>
            <a:endParaRPr sz="1600">
              <a:latin typeface="Calibri"/>
              <a:ea typeface="Calibri"/>
              <a:cs typeface="Calibri"/>
              <a:sym typeface="Calibri"/>
            </a:endParaRPr>
          </a:p>
          <a:p>
            <a:pPr indent="0" lvl="0" marL="0" rtl="0" algn="l">
              <a:spcBef>
                <a:spcPts val="0"/>
              </a:spcBef>
              <a:spcAft>
                <a:spcPts val="0"/>
              </a:spcAft>
              <a:buNone/>
            </a:pPr>
            <a:r>
              <a:rPr b="1" lang="en" sz="1600">
                <a:latin typeface="Calibri"/>
                <a:ea typeface="Calibri"/>
                <a:cs typeface="Calibri"/>
                <a:sym typeface="Calibri"/>
              </a:rPr>
              <a:t>Complex Sensing and Perception</a:t>
            </a:r>
            <a:r>
              <a:rPr lang="en" sz="1600">
                <a:latin typeface="Calibri"/>
                <a:ea typeface="Calibri"/>
                <a:cs typeface="Calibri"/>
                <a:sym typeface="Calibri"/>
              </a:rPr>
              <a:t>: Reliably detecting lane boundaries and parking slot orientation requires sensor fusion, especially hard under various environmental conditions.</a:t>
            </a:r>
            <a:endParaRPr sz="1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663813" y="4135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Plan and preliminary work</a:t>
            </a:r>
            <a:endParaRPr/>
          </a:p>
        </p:txBody>
      </p:sp>
      <p:sp>
        <p:nvSpPr>
          <p:cNvPr id="193" name="Google Shape;193;p27"/>
          <p:cNvSpPr txBox="1"/>
          <p:nvPr>
            <p:ph idx="1" type="body"/>
          </p:nvPr>
        </p:nvSpPr>
        <p:spPr>
          <a:xfrm>
            <a:off x="-3724825" y="916450"/>
            <a:ext cx="3478800" cy="3516900"/>
          </a:xfrm>
          <a:prstGeom prst="rect">
            <a:avLst/>
          </a:prstGeom>
          <a:noFill/>
          <a:ln>
            <a:noFill/>
          </a:ln>
        </p:spPr>
        <p:txBody>
          <a:bodyPr anchorCtr="0" anchor="t" bIns="91425" lIns="91425" spcFirstLastPara="1" rIns="91425" wrap="square" tIns="91425">
            <a:normAutofit fontScale="55000"/>
          </a:bodyPr>
          <a:lstStyle/>
          <a:p>
            <a:pPr indent="-171450" lvl="0" marL="228600" rtl="0" algn="l">
              <a:lnSpc>
                <a:spcPct val="120000"/>
              </a:lnSpc>
              <a:spcBef>
                <a:spcPts val="0"/>
              </a:spcBef>
              <a:spcAft>
                <a:spcPts val="0"/>
              </a:spcAft>
              <a:buClr>
                <a:srgbClr val="000000"/>
              </a:buClr>
              <a:buSzPct val="100000"/>
              <a:buFont typeface="Arial"/>
              <a:buChar char="•"/>
            </a:pPr>
            <a:r>
              <a:rPr i="1" lang="en" sz="2400">
                <a:solidFill>
                  <a:srgbClr val="000000"/>
                </a:solidFill>
              </a:rPr>
              <a:t>Give a block diagram with the major components in your system; label the input/output interfaces for the components? </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Which of these components are you going to improve / create and which are already available? Give references to code/libraries you will use (ref. like this: [1])</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More details here will help us give precise feedback; could span 2 slides if needed</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What preliminary work have you done? Paper / code review, early simulations, etc.,?</a:t>
            </a:r>
            <a:endParaRPr i="1"/>
          </a:p>
        </p:txBody>
      </p:sp>
      <p:pic>
        <p:nvPicPr>
          <p:cNvPr id="194" name="Google Shape;194;p27"/>
          <p:cNvPicPr preferRelativeResize="0"/>
          <p:nvPr/>
        </p:nvPicPr>
        <p:blipFill>
          <a:blip r:embed="rId3">
            <a:alphaModFix/>
          </a:blip>
          <a:stretch>
            <a:fillRect/>
          </a:stretch>
        </p:blipFill>
        <p:spPr>
          <a:xfrm>
            <a:off x="206825" y="904050"/>
            <a:ext cx="7569574" cy="1864375"/>
          </a:xfrm>
          <a:prstGeom prst="rect">
            <a:avLst/>
          </a:prstGeom>
          <a:noFill/>
          <a:ln>
            <a:noFill/>
          </a:ln>
        </p:spPr>
      </p:pic>
      <p:sp>
        <p:nvSpPr>
          <p:cNvPr id="195" name="Google Shape;195;p27"/>
          <p:cNvSpPr txBox="1"/>
          <p:nvPr>
            <p:ph idx="1" type="body"/>
          </p:nvPr>
        </p:nvSpPr>
        <p:spPr>
          <a:xfrm>
            <a:off x="663825" y="2704738"/>
            <a:ext cx="4238100" cy="21270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00000"/>
              </a:lnSpc>
              <a:spcBef>
                <a:spcPts val="0"/>
              </a:spcBef>
              <a:spcAft>
                <a:spcPts val="0"/>
              </a:spcAft>
              <a:buNone/>
            </a:pPr>
            <a:r>
              <a:rPr b="1" lang="en" sz="1600">
                <a:solidFill>
                  <a:srgbClr val="000000"/>
                </a:solidFill>
              </a:rPr>
              <a:t>Preliminary work: </a:t>
            </a:r>
            <a:endParaRPr b="1" sz="1600">
              <a:solidFill>
                <a:srgbClr val="000000"/>
              </a:solidFill>
            </a:endParaRPr>
          </a:p>
          <a:p>
            <a:pPr indent="0" lvl="0" marL="0" marR="0" rtl="0" algn="l">
              <a:lnSpc>
                <a:spcPct val="100000"/>
              </a:lnSpc>
              <a:spcBef>
                <a:spcPts val="0"/>
              </a:spcBef>
              <a:spcAft>
                <a:spcPts val="0"/>
              </a:spcAft>
              <a:buNone/>
            </a:pPr>
            <a:r>
              <a:t/>
            </a:r>
            <a:endParaRPr sz="1600">
              <a:solidFill>
                <a:srgbClr val="000000"/>
              </a:solidFill>
            </a:endParaRPr>
          </a:p>
          <a:p>
            <a:pPr indent="0" lvl="0" marL="0" marR="0" rtl="0" algn="l">
              <a:lnSpc>
                <a:spcPct val="100000"/>
              </a:lnSpc>
              <a:spcBef>
                <a:spcPts val="0"/>
              </a:spcBef>
              <a:spcAft>
                <a:spcPts val="0"/>
              </a:spcAft>
              <a:buNone/>
            </a:pPr>
            <a:r>
              <a:rPr lang="en" sz="1600">
                <a:solidFill>
                  <a:srgbClr val="000000"/>
                </a:solidFill>
              </a:rPr>
              <a:t>Simulator with Highbay envi</a:t>
            </a:r>
            <a:r>
              <a:rPr lang="en" sz="1600">
                <a:solidFill>
                  <a:srgbClr val="000000"/>
                </a:solidFill>
              </a:rPr>
              <a:t>ronment [1]; </a:t>
            </a:r>
            <a:endParaRPr sz="1600">
              <a:solidFill>
                <a:srgbClr val="000000"/>
              </a:solidFill>
            </a:endParaRPr>
          </a:p>
          <a:p>
            <a:pPr indent="0" lvl="0" marL="0" marR="0" rtl="0" algn="l">
              <a:lnSpc>
                <a:spcPct val="100000"/>
              </a:lnSpc>
              <a:spcBef>
                <a:spcPts val="0"/>
              </a:spcBef>
              <a:spcAft>
                <a:spcPts val="0"/>
              </a:spcAft>
              <a:buNone/>
            </a:pPr>
            <a:r>
              <a:rPr lang="en" sz="1600">
                <a:solidFill>
                  <a:srgbClr val="000000"/>
                </a:solidFill>
              </a:rPr>
              <a:t>Lane following from MP1</a:t>
            </a:r>
            <a:endParaRPr sz="1600">
              <a:solidFill>
                <a:srgbClr val="000000"/>
              </a:solidFill>
            </a:endParaRPr>
          </a:p>
          <a:p>
            <a:pPr indent="0" lvl="0" marL="0" rtl="0" algn="l">
              <a:lnSpc>
                <a:spcPct val="100000"/>
              </a:lnSpc>
              <a:spcBef>
                <a:spcPts val="0"/>
              </a:spcBef>
              <a:spcAft>
                <a:spcPts val="0"/>
              </a:spcAft>
              <a:buNone/>
            </a:pPr>
            <a:r>
              <a:rPr lang="en" sz="1600">
                <a:solidFill>
                  <a:srgbClr val="000000"/>
                </a:solidFill>
              </a:rPr>
              <a:t>Segmented Parking Maneuver with Real-time Collision Checking[2]</a:t>
            </a:r>
            <a:endParaRPr sz="1600">
              <a:solidFill>
                <a:srgbClr val="000000"/>
              </a:solidFill>
            </a:endParaRPr>
          </a:p>
          <a:p>
            <a:pPr indent="0" lvl="0" marL="0" marR="0" rtl="0" algn="l">
              <a:lnSpc>
                <a:spcPct val="100000"/>
              </a:lnSpc>
              <a:spcBef>
                <a:spcPts val="0"/>
              </a:spcBef>
              <a:spcAft>
                <a:spcPts val="0"/>
              </a:spcAft>
              <a:buNone/>
            </a:pPr>
            <a:r>
              <a:rPr lang="en" sz="1600">
                <a:solidFill>
                  <a:srgbClr val="000000"/>
                </a:solidFill>
              </a:rPr>
              <a:t>Nonholonomic Controller Tuning (PID, Pure Pursuit, Fuzzy Logic)[3]</a:t>
            </a:r>
            <a:endParaRPr sz="1600">
              <a:solidFill>
                <a:srgbClr val="000000"/>
              </a:solidFill>
            </a:endParaRPr>
          </a:p>
          <a:p>
            <a:pPr indent="0" lvl="0" marL="0" marR="0" rtl="0" algn="l">
              <a:lnSpc>
                <a:spcPct val="100000"/>
              </a:lnSpc>
              <a:spcBef>
                <a:spcPts val="0"/>
              </a:spcBef>
              <a:spcAft>
                <a:spcPts val="0"/>
              </a:spcAft>
              <a:buNone/>
            </a:pPr>
            <a:r>
              <a:t/>
            </a:r>
            <a:endParaRPr sz="1600">
              <a:solidFill>
                <a:srgbClr val="000000"/>
              </a:solidFill>
            </a:endParaRPr>
          </a:p>
        </p:txBody>
      </p:sp>
      <p:pic>
        <p:nvPicPr>
          <p:cNvPr id="196" name="Google Shape;196;p27" title="Screenshot from 2025-03-10 21-43-26.png"/>
          <p:cNvPicPr preferRelativeResize="0"/>
          <p:nvPr/>
        </p:nvPicPr>
        <p:blipFill rotWithShape="1">
          <a:blip r:embed="rId4">
            <a:alphaModFix/>
          </a:blip>
          <a:srcRect b="38934" l="35745" r="21532" t="24327"/>
          <a:stretch/>
        </p:blipFill>
        <p:spPr>
          <a:xfrm>
            <a:off x="6246625" y="151225"/>
            <a:ext cx="2756501" cy="1333400"/>
          </a:xfrm>
          <a:prstGeom prst="rect">
            <a:avLst/>
          </a:prstGeom>
          <a:noFill/>
          <a:ln>
            <a:noFill/>
          </a:ln>
        </p:spPr>
      </p:pic>
      <p:pic>
        <p:nvPicPr>
          <p:cNvPr id="197" name="Google Shape;197;p27"/>
          <p:cNvPicPr preferRelativeResize="0"/>
          <p:nvPr/>
        </p:nvPicPr>
        <p:blipFill>
          <a:blip r:embed="rId5">
            <a:alphaModFix/>
          </a:blip>
          <a:stretch>
            <a:fillRect/>
          </a:stretch>
        </p:blipFill>
        <p:spPr>
          <a:xfrm>
            <a:off x="4764625" y="2847750"/>
            <a:ext cx="3959926" cy="1575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71125" y="445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 Task allocation, and Approach</a:t>
            </a:r>
            <a:endParaRPr/>
          </a:p>
        </p:txBody>
      </p:sp>
      <p:sp>
        <p:nvSpPr>
          <p:cNvPr id="203" name="Google Shape;203;p28"/>
          <p:cNvSpPr txBox="1"/>
          <p:nvPr>
            <p:ph idx="1" type="body"/>
          </p:nvPr>
        </p:nvSpPr>
        <p:spPr>
          <a:xfrm>
            <a:off x="907200" y="3219600"/>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accent6"/>
              </a:buClr>
              <a:buSzPts val="1600"/>
              <a:buAutoNum type="arabicPeriod"/>
            </a:pPr>
            <a:r>
              <a:rPr lang="en" sz="1600">
                <a:solidFill>
                  <a:schemeClr val="accent6"/>
                </a:solidFill>
              </a:rPr>
              <a:t>Implement </a:t>
            </a:r>
            <a:r>
              <a:rPr b="1" lang="en" sz="1600">
                <a:solidFill>
                  <a:schemeClr val="accent6"/>
                </a:solidFill>
              </a:rPr>
              <a:t>lane detection and lane following </a:t>
            </a:r>
            <a:r>
              <a:rPr lang="en" sz="1600">
                <a:solidFill>
                  <a:schemeClr val="accent6"/>
                </a:solidFill>
              </a:rPr>
              <a:t>using the provided code and prior mps</a:t>
            </a:r>
            <a:endParaRPr sz="1600">
              <a:solidFill>
                <a:schemeClr val="accent6"/>
              </a:solidFill>
            </a:endParaRPr>
          </a:p>
          <a:p>
            <a:pPr indent="-330200" lvl="0" marL="457200" rtl="0" algn="l">
              <a:spcBef>
                <a:spcPts val="0"/>
              </a:spcBef>
              <a:spcAft>
                <a:spcPts val="0"/>
              </a:spcAft>
              <a:buClr>
                <a:srgbClr val="000000"/>
              </a:buClr>
              <a:buSzPts val="1600"/>
              <a:buAutoNum type="arabicPeriod"/>
            </a:pPr>
            <a:r>
              <a:rPr lang="en" sz="1600">
                <a:solidFill>
                  <a:srgbClr val="000000"/>
                </a:solidFill>
              </a:rPr>
              <a:t>Identify key parking checkpoints and control strategies for both parking situations </a:t>
            </a:r>
            <a:endParaRPr sz="1600">
              <a:solidFill>
                <a:srgbClr val="000000"/>
              </a:solidFill>
            </a:endParaRPr>
          </a:p>
          <a:p>
            <a:pPr indent="-330200" lvl="0" marL="457200" rtl="0" algn="l">
              <a:spcBef>
                <a:spcPts val="0"/>
              </a:spcBef>
              <a:spcAft>
                <a:spcPts val="0"/>
              </a:spcAft>
              <a:buClr>
                <a:srgbClr val="FF0000"/>
              </a:buClr>
              <a:buSzPts val="1600"/>
              <a:buAutoNum type="arabicPeriod"/>
            </a:pPr>
            <a:r>
              <a:rPr lang="en" sz="1600">
                <a:solidFill>
                  <a:srgbClr val="FF0000"/>
                </a:solidFill>
              </a:rPr>
              <a:t>Achieve a comprehensive automated driving and parking solution</a:t>
            </a:r>
            <a:endParaRPr/>
          </a:p>
        </p:txBody>
      </p:sp>
      <p:pic>
        <p:nvPicPr>
          <p:cNvPr id="204" name="Google Shape;204;p28" title="Gantt chart - Page 1 (4).png"/>
          <p:cNvPicPr preferRelativeResize="0"/>
          <p:nvPr/>
        </p:nvPicPr>
        <p:blipFill>
          <a:blip r:embed="rId3">
            <a:alphaModFix/>
          </a:blip>
          <a:stretch>
            <a:fillRect/>
          </a:stretch>
        </p:blipFill>
        <p:spPr>
          <a:xfrm>
            <a:off x="1467288" y="1171075"/>
            <a:ext cx="6233124" cy="189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460175" y="3981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Metrics for evaluation</a:t>
            </a:r>
            <a:endParaRPr/>
          </a:p>
        </p:txBody>
      </p:sp>
      <p:sp>
        <p:nvSpPr>
          <p:cNvPr id="210" name="Google Shape;210;p29"/>
          <p:cNvSpPr txBox="1"/>
          <p:nvPr>
            <p:ph idx="1" type="body"/>
          </p:nvPr>
        </p:nvSpPr>
        <p:spPr>
          <a:xfrm>
            <a:off x="532650" y="1064100"/>
            <a:ext cx="5283300" cy="400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405"/>
              <a:buNone/>
            </a:pPr>
            <a:r>
              <a:rPr b="1" lang="en" sz="1800">
                <a:solidFill>
                  <a:srgbClr val="FF0000"/>
                </a:solidFill>
              </a:rPr>
              <a:t>Accuracy</a:t>
            </a:r>
            <a:r>
              <a:rPr lang="en" sz="1600"/>
              <a:t> </a:t>
            </a:r>
            <a:r>
              <a:rPr b="1" lang="en" sz="1600">
                <a:solidFill>
                  <a:srgbClr val="000000"/>
                </a:solidFill>
              </a:rPr>
              <a:t>Tracking Error</a:t>
            </a:r>
            <a:r>
              <a:rPr lang="en" sz="1600">
                <a:solidFill>
                  <a:srgbClr val="000000"/>
                </a:solidFill>
              </a:rPr>
              <a:t>: Checks how accurately the car follows the planned path; final pose accuracy is crucial.</a:t>
            </a:r>
            <a:endParaRPr sz="1600"/>
          </a:p>
          <a:p>
            <a:pPr indent="0" lvl="0" marL="0" rtl="0" algn="l">
              <a:lnSpc>
                <a:spcPct val="115000"/>
              </a:lnSpc>
              <a:spcBef>
                <a:spcPts val="1200"/>
              </a:spcBef>
              <a:spcAft>
                <a:spcPts val="0"/>
              </a:spcAft>
              <a:buSzPts val="1405"/>
              <a:buNone/>
            </a:pPr>
            <a:r>
              <a:rPr b="1" lang="en" sz="1800">
                <a:solidFill>
                  <a:srgbClr val="FF0000"/>
                </a:solidFill>
              </a:rPr>
              <a:t>Efficiency</a:t>
            </a:r>
            <a:r>
              <a:rPr lang="en" sz="1800"/>
              <a:t> </a:t>
            </a:r>
            <a:r>
              <a:rPr b="1" lang="en" sz="1600">
                <a:solidFill>
                  <a:srgbClr val="000000"/>
                </a:solidFill>
              </a:rPr>
              <a:t>Parking Time</a:t>
            </a:r>
            <a:r>
              <a:rPr lang="en" sz="1600">
                <a:solidFill>
                  <a:srgbClr val="000000"/>
                </a:solidFill>
              </a:rPr>
              <a:t> + </a:t>
            </a:r>
            <a:r>
              <a:rPr b="1" lang="en" sz="1600">
                <a:solidFill>
                  <a:srgbClr val="000000"/>
                </a:solidFill>
              </a:rPr>
              <a:t>Steering Smoothness</a:t>
            </a:r>
            <a:r>
              <a:rPr lang="en" sz="1600">
                <a:solidFill>
                  <a:srgbClr val="000000"/>
                </a:solidFill>
              </a:rPr>
              <a:t>: Evaluates steering smoothness (affecting comfort and control stability).</a:t>
            </a:r>
            <a:endParaRPr sz="1600">
              <a:solidFill>
                <a:srgbClr val="000000"/>
              </a:solidFill>
            </a:endParaRPr>
          </a:p>
          <a:p>
            <a:pPr indent="0" lvl="0" marL="0" rtl="0" algn="l">
              <a:spcBef>
                <a:spcPts val="1200"/>
              </a:spcBef>
              <a:spcAft>
                <a:spcPts val="1200"/>
              </a:spcAft>
              <a:buSzPts val="1405"/>
              <a:buNone/>
            </a:pPr>
            <a:r>
              <a:rPr b="1" lang="en" sz="1800">
                <a:solidFill>
                  <a:srgbClr val="FF0000"/>
                </a:solidFill>
              </a:rPr>
              <a:t>Security</a:t>
            </a:r>
            <a:r>
              <a:rPr lang="en" sz="1600"/>
              <a:t> </a:t>
            </a:r>
            <a:r>
              <a:rPr b="1" lang="en" sz="1600">
                <a:solidFill>
                  <a:srgbClr val="000000"/>
                </a:solidFill>
              </a:rPr>
              <a:t>Collision/Safety Distance</a:t>
            </a:r>
            <a:r>
              <a:rPr lang="en" sz="1600">
                <a:solidFill>
                  <a:srgbClr val="000000"/>
                </a:solidFill>
              </a:rPr>
              <a:t>: Ensures minimum clearance from obstacles at all times.</a:t>
            </a:r>
            <a:endParaRPr sz="1600"/>
          </a:p>
        </p:txBody>
      </p:sp>
      <p:pic>
        <p:nvPicPr>
          <p:cNvPr id="211" name="Google Shape;211;p29" title="Screenshot from 2025-03-10 21-46-20.png"/>
          <p:cNvPicPr preferRelativeResize="0"/>
          <p:nvPr/>
        </p:nvPicPr>
        <p:blipFill rotWithShape="1">
          <a:blip r:embed="rId3">
            <a:alphaModFix/>
          </a:blip>
          <a:srcRect b="5855" l="28092" r="21902" t="9030"/>
          <a:stretch/>
        </p:blipFill>
        <p:spPr>
          <a:xfrm>
            <a:off x="5703475" y="575350"/>
            <a:ext cx="3096802" cy="2964805"/>
          </a:xfrm>
          <a:prstGeom prst="rect">
            <a:avLst/>
          </a:prstGeom>
          <a:noFill/>
          <a:ln>
            <a:noFill/>
          </a:ln>
        </p:spPr>
      </p:pic>
      <p:pic>
        <p:nvPicPr>
          <p:cNvPr id="212" name="Google Shape;212;p29"/>
          <p:cNvPicPr preferRelativeResize="0"/>
          <p:nvPr/>
        </p:nvPicPr>
        <p:blipFill rotWithShape="1">
          <a:blip r:embed="rId4">
            <a:alphaModFix/>
          </a:blip>
          <a:srcRect b="16850" l="4237" r="2426" t="10548"/>
          <a:stretch/>
        </p:blipFill>
        <p:spPr>
          <a:xfrm>
            <a:off x="530375" y="3440850"/>
            <a:ext cx="8083250" cy="123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892425" y="448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Reference</a:t>
            </a:r>
            <a:endParaRPr/>
          </a:p>
        </p:txBody>
      </p:sp>
      <p:sp>
        <p:nvSpPr>
          <p:cNvPr id="218" name="Google Shape;218;p30"/>
          <p:cNvSpPr txBox="1"/>
          <p:nvPr>
            <p:ph idx="1" type="body"/>
          </p:nvPr>
        </p:nvSpPr>
        <p:spPr>
          <a:xfrm>
            <a:off x="-3724825" y="916450"/>
            <a:ext cx="3478800" cy="3516900"/>
          </a:xfrm>
          <a:prstGeom prst="rect">
            <a:avLst/>
          </a:prstGeom>
          <a:noFill/>
          <a:ln>
            <a:noFill/>
          </a:ln>
        </p:spPr>
        <p:txBody>
          <a:bodyPr anchorCtr="0" anchor="t" bIns="91425" lIns="91425" spcFirstLastPara="1" rIns="91425" wrap="square" tIns="91425">
            <a:normAutofit fontScale="55000"/>
          </a:bodyPr>
          <a:lstStyle/>
          <a:p>
            <a:pPr indent="-171450" lvl="0" marL="228600" rtl="0" algn="l">
              <a:lnSpc>
                <a:spcPct val="120000"/>
              </a:lnSpc>
              <a:spcBef>
                <a:spcPts val="0"/>
              </a:spcBef>
              <a:spcAft>
                <a:spcPts val="0"/>
              </a:spcAft>
              <a:buClr>
                <a:srgbClr val="000000"/>
              </a:buClr>
              <a:buSzPct val="100000"/>
              <a:buFont typeface="Arial"/>
              <a:buChar char="•"/>
            </a:pPr>
            <a:r>
              <a:rPr i="1" lang="en" sz="2400">
                <a:solidFill>
                  <a:srgbClr val="000000"/>
                </a:solidFill>
              </a:rPr>
              <a:t>Give a block diagram with the major components in your system; label the input/output interfaces for the components? </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Which of these components are you going to improve / create and which are already available? Give references to code/libraries you will use (ref. like this: [1])</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More details here will help us give precise feedback; could span 2 slides if needed</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What preliminary work have you done? Paper / code review, early simulations, etc.,?</a:t>
            </a:r>
            <a:endParaRPr i="1"/>
          </a:p>
        </p:txBody>
      </p:sp>
      <p:sp>
        <p:nvSpPr>
          <p:cNvPr id="219" name="Google Shape;219;p30"/>
          <p:cNvSpPr txBox="1"/>
          <p:nvPr/>
        </p:nvSpPr>
        <p:spPr>
          <a:xfrm>
            <a:off x="705100" y="1285200"/>
            <a:ext cx="73662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 </a:t>
            </a:r>
            <a:r>
              <a:rPr lang="en" sz="1600" u="sng">
                <a:solidFill>
                  <a:schemeClr val="hlink"/>
                </a:solidFill>
                <a:hlinkClick r:id="rId3"/>
              </a:rPr>
              <a:t>https://github.com/hangcui1201/POLARIS_GEM_e2_Simulator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[2] </a:t>
            </a:r>
            <a:r>
              <a:rPr lang="en" sz="1600"/>
              <a:t>Gómez-Bravo et al. (2001)</a:t>
            </a:r>
            <a:r>
              <a:rPr lang="en" sz="1600"/>
              <a:t> F. Gómez-Bravo, F. Cuesta, A. Ollero,</a:t>
            </a:r>
            <a:br>
              <a:rPr lang="en" sz="1600"/>
            </a:br>
            <a:r>
              <a:rPr lang="en" sz="1600"/>
              <a:t> "Parallel and diagonal parking in nonholonomic autonomous vehicles,"</a:t>
            </a:r>
            <a:br>
              <a:rPr lang="en" sz="1600"/>
            </a:br>
            <a:r>
              <a:rPr lang="en" sz="1600"/>
              <a:t> </a:t>
            </a:r>
            <a:r>
              <a:rPr i="1" lang="en" sz="1600"/>
              <a:t>Engineering Applications of Artificial Intelligence,</a:t>
            </a:r>
            <a:r>
              <a:rPr lang="en" sz="1600"/>
              <a:t> Vol. 14, Issue 4, 2001, pp. 419–434, ISSN 0952-1976,</a:t>
            </a:r>
            <a:r>
              <a:rPr lang="en" sz="1600">
                <a:uFill>
                  <a:noFill/>
                </a:uFill>
                <a:hlinkClick r:id="rId4"/>
              </a:rPr>
              <a:t> </a:t>
            </a:r>
            <a:r>
              <a:rPr lang="en" sz="1600" u="sng">
                <a:solidFill>
                  <a:schemeClr val="hlink"/>
                </a:solidFill>
                <a:hlinkClick r:id="rId5"/>
              </a:rPr>
              <a:t>https://doi.org/10.1016/S0952-1976(01)00004-5</a:t>
            </a:r>
            <a:r>
              <a:rPr lang="en" sz="1600"/>
              <a:t>.</a:t>
            </a:r>
            <a:br>
              <a:rPr lang="en" sz="1600"/>
            </a:br>
            <a:endParaRPr sz="1600"/>
          </a:p>
          <a:p>
            <a:pPr indent="0" lvl="0" marL="0" rtl="0" algn="l">
              <a:spcBef>
                <a:spcPts val="0"/>
              </a:spcBef>
              <a:spcAft>
                <a:spcPts val="0"/>
              </a:spcAft>
              <a:buNone/>
            </a:pPr>
            <a:r>
              <a:rPr lang="en" sz="1600"/>
              <a:t>[3] Paromtchik &amp; Laugier (1996) I. E. Paromtchik and C. Laugier, "Autonomous parallel parking of a nonholonomic vehicle,"</a:t>
            </a:r>
            <a:br>
              <a:rPr lang="en" sz="1600"/>
            </a:br>
            <a:r>
              <a:rPr lang="en" sz="1600"/>
              <a:t> </a:t>
            </a:r>
            <a:r>
              <a:rPr i="1" lang="en" sz="1600"/>
              <a:t>Proceedings of Conference on Intelligent Vehicles,</a:t>
            </a:r>
            <a:r>
              <a:rPr lang="en" sz="1600"/>
              <a:t> Tokyo, Japan, 1996, pp. 13–18, doi: 10.1109/IVS.1996.566343.</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892425" y="2964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Preliminary work</a:t>
            </a:r>
            <a:endParaRPr/>
          </a:p>
        </p:txBody>
      </p:sp>
      <p:sp>
        <p:nvSpPr>
          <p:cNvPr id="225" name="Google Shape;225;p31"/>
          <p:cNvSpPr txBox="1"/>
          <p:nvPr>
            <p:ph idx="1" type="body"/>
          </p:nvPr>
        </p:nvSpPr>
        <p:spPr>
          <a:xfrm>
            <a:off x="-3724825" y="916450"/>
            <a:ext cx="3478800" cy="3516900"/>
          </a:xfrm>
          <a:prstGeom prst="rect">
            <a:avLst/>
          </a:prstGeom>
          <a:noFill/>
          <a:ln>
            <a:noFill/>
          </a:ln>
        </p:spPr>
        <p:txBody>
          <a:bodyPr anchorCtr="0" anchor="t" bIns="91425" lIns="91425" spcFirstLastPara="1" rIns="91425" wrap="square" tIns="91425">
            <a:normAutofit fontScale="55000"/>
          </a:bodyPr>
          <a:lstStyle/>
          <a:p>
            <a:pPr indent="-171450" lvl="0" marL="228600" rtl="0" algn="l">
              <a:lnSpc>
                <a:spcPct val="120000"/>
              </a:lnSpc>
              <a:spcBef>
                <a:spcPts val="0"/>
              </a:spcBef>
              <a:spcAft>
                <a:spcPts val="0"/>
              </a:spcAft>
              <a:buClr>
                <a:srgbClr val="000000"/>
              </a:buClr>
              <a:buSzPct val="100000"/>
              <a:buFont typeface="Arial"/>
              <a:buChar char="•"/>
            </a:pPr>
            <a:r>
              <a:rPr i="1" lang="en" sz="2400">
                <a:solidFill>
                  <a:srgbClr val="000000"/>
                </a:solidFill>
              </a:rPr>
              <a:t>Give a block diagram with the major components in your system; label the input/output interfaces for the components? </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Which of these components are you going to improve / create and which are already available? Give references to code/libraries you will use (ref. like this: [1])</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More details here will help us give precise feedback; could span 2 slides if needed</a:t>
            </a:r>
            <a:endParaRPr i="1" sz="2800">
              <a:solidFill>
                <a:srgbClr val="000000"/>
              </a:solidFill>
            </a:endParaRPr>
          </a:p>
          <a:p>
            <a:pPr indent="-171450" lvl="0" marL="228600" rtl="0" algn="l">
              <a:lnSpc>
                <a:spcPct val="120000"/>
              </a:lnSpc>
              <a:spcBef>
                <a:spcPts val="1000"/>
              </a:spcBef>
              <a:spcAft>
                <a:spcPts val="0"/>
              </a:spcAft>
              <a:buClr>
                <a:srgbClr val="000000"/>
              </a:buClr>
              <a:buSzPct val="100000"/>
              <a:buFont typeface="Arial"/>
              <a:buChar char="•"/>
            </a:pPr>
            <a:r>
              <a:rPr i="1" lang="en" sz="2400">
                <a:solidFill>
                  <a:srgbClr val="000000"/>
                </a:solidFill>
              </a:rPr>
              <a:t>What preliminary work have you done? Paper / code review, early simulations, etc.,?</a:t>
            </a:r>
            <a:endParaRPr i="1"/>
          </a:p>
        </p:txBody>
      </p:sp>
      <p:sp>
        <p:nvSpPr>
          <p:cNvPr id="226" name="Google Shape;226;p31"/>
          <p:cNvSpPr txBox="1"/>
          <p:nvPr/>
        </p:nvSpPr>
        <p:spPr>
          <a:xfrm>
            <a:off x="699750" y="1001925"/>
            <a:ext cx="73662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AutoNum type="arabicPeriod"/>
            </a:pPr>
            <a:r>
              <a:rPr b="1" lang="en" sz="1600"/>
              <a:t>Segmented or Iterative Planning</a:t>
            </a:r>
            <a:r>
              <a:rPr lang="en" sz="1600"/>
              <a:t>: </a:t>
            </a:r>
            <a:endParaRPr sz="1600"/>
          </a:p>
          <a:p>
            <a:pPr indent="-330200" lvl="1" marL="914400" rtl="0" algn="l">
              <a:lnSpc>
                <a:spcPct val="115000"/>
              </a:lnSpc>
              <a:spcBef>
                <a:spcPts val="0"/>
              </a:spcBef>
              <a:spcAft>
                <a:spcPts val="0"/>
              </a:spcAft>
              <a:buSzPts val="1600"/>
              <a:buChar char="○"/>
            </a:pPr>
            <a:r>
              <a:rPr lang="en" sz="1600"/>
              <a:t>Lidar detection</a:t>
            </a:r>
            <a:endParaRPr sz="1600"/>
          </a:p>
          <a:p>
            <a:pPr indent="-330200" lvl="0" marL="457200" rtl="0" algn="l">
              <a:lnSpc>
                <a:spcPct val="115000"/>
              </a:lnSpc>
              <a:spcBef>
                <a:spcPts val="0"/>
              </a:spcBef>
              <a:spcAft>
                <a:spcPts val="0"/>
              </a:spcAft>
              <a:buSzPts val="1600"/>
              <a:buAutoNum type="arabicPeriod"/>
            </a:pPr>
            <a:r>
              <a:rPr b="1" lang="en" sz="1600"/>
              <a:t>Nonholonomic Controller Tuning</a:t>
            </a:r>
            <a:endParaRPr b="1" sz="1600"/>
          </a:p>
          <a:p>
            <a:pPr indent="-330200" lvl="1" marL="914400" rtl="0" algn="l">
              <a:lnSpc>
                <a:spcPct val="115000"/>
              </a:lnSpc>
              <a:spcBef>
                <a:spcPts val="0"/>
              </a:spcBef>
              <a:spcAft>
                <a:spcPts val="0"/>
              </a:spcAft>
              <a:buSzPts val="1600"/>
              <a:buChar char="○"/>
            </a:pPr>
            <a:r>
              <a:rPr lang="en" sz="1600"/>
              <a:t>We will refine the controller parameters (e.g. PID or Pure Pursuit gains) for better tracking in tight spaces. (fuzzy logic)</a:t>
            </a:r>
            <a:endParaRPr b="1" sz="1600"/>
          </a:p>
        </p:txBody>
      </p:sp>
      <p:sp>
        <p:nvSpPr>
          <p:cNvPr id="227" name="Google Shape;227;p31"/>
          <p:cNvSpPr txBox="1"/>
          <p:nvPr/>
        </p:nvSpPr>
        <p:spPr>
          <a:xfrm>
            <a:off x="6346300" y="4319475"/>
            <a:ext cx="653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892425" y="2964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allocation</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ct val="100000"/>
              <a:buNone/>
            </a:pPr>
            <a:r>
              <a:t/>
            </a:r>
            <a:endParaRPr/>
          </a:p>
        </p:txBody>
      </p:sp>
      <p:sp>
        <p:nvSpPr>
          <p:cNvPr id="233" name="Google Shape;233;p32"/>
          <p:cNvSpPr txBox="1"/>
          <p:nvPr/>
        </p:nvSpPr>
        <p:spPr>
          <a:xfrm>
            <a:off x="699750" y="838450"/>
            <a:ext cx="7812300" cy="366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300">
                <a:latin typeface="Calibri"/>
                <a:ea typeface="Calibri"/>
                <a:cs typeface="Calibri"/>
                <a:sym typeface="Calibri"/>
              </a:rPr>
              <a:t>Qixuan Huang</a:t>
            </a:r>
            <a:endParaRPr b="1" sz="1300">
              <a:latin typeface="Calibri"/>
              <a:ea typeface="Calibri"/>
              <a:cs typeface="Calibri"/>
              <a:sym typeface="Calibri"/>
            </a:endParaRPr>
          </a:p>
          <a:p>
            <a:pPr indent="-311150" lvl="0" marL="457200" rtl="0" algn="l">
              <a:lnSpc>
                <a:spcPct val="100000"/>
              </a:lnSpc>
              <a:spcBef>
                <a:spcPts val="1200"/>
              </a:spcBef>
              <a:spcAft>
                <a:spcPts val="0"/>
              </a:spcAft>
              <a:buSzPts val="1300"/>
              <a:buFont typeface="Calibri"/>
              <a:buChar char="●"/>
            </a:pPr>
            <a:r>
              <a:rPr lang="en" sz="1300">
                <a:latin typeface="Calibri"/>
                <a:ea typeface="Calibri"/>
                <a:cs typeface="Calibri"/>
                <a:sym typeface="Calibri"/>
              </a:rPr>
              <a:t>Parameter tuning and debugging.</a:t>
            </a:r>
            <a:endParaRPr sz="1300">
              <a:latin typeface="Calibri"/>
              <a:ea typeface="Calibri"/>
              <a:cs typeface="Calibri"/>
              <a:sym typeface="Calibri"/>
            </a:endParaRPr>
          </a:p>
          <a:p>
            <a:pPr indent="-311150" lvl="0" marL="457200" rtl="0" algn="l">
              <a:lnSpc>
                <a:spcPct val="100000"/>
              </a:lnSpc>
              <a:spcBef>
                <a:spcPts val="0"/>
              </a:spcBef>
              <a:spcAft>
                <a:spcPts val="0"/>
              </a:spcAft>
              <a:buSzPts val="1300"/>
              <a:buFont typeface="Calibri"/>
              <a:buChar char="●"/>
            </a:pPr>
            <a:r>
              <a:rPr lang="en" sz="1300">
                <a:latin typeface="Calibri"/>
                <a:ea typeface="Calibri"/>
                <a:cs typeface="Calibri"/>
                <a:sym typeface="Calibri"/>
              </a:rPr>
              <a:t>Validate system stability and optimize performance.</a:t>
            </a:r>
            <a:endParaRPr sz="1300">
              <a:latin typeface="Calibri"/>
              <a:ea typeface="Calibri"/>
              <a:cs typeface="Calibri"/>
              <a:sym typeface="Calibri"/>
            </a:endParaRPr>
          </a:p>
          <a:p>
            <a:pPr indent="0" lvl="0" marL="0" rtl="0" algn="l">
              <a:lnSpc>
                <a:spcPct val="100000"/>
              </a:lnSpc>
              <a:spcBef>
                <a:spcPts val="1200"/>
              </a:spcBef>
              <a:spcAft>
                <a:spcPts val="0"/>
              </a:spcAft>
              <a:buNone/>
            </a:pPr>
            <a:r>
              <a:rPr b="1" lang="en" sz="1300">
                <a:latin typeface="Calibri"/>
                <a:ea typeface="Calibri"/>
                <a:cs typeface="Calibri"/>
                <a:sym typeface="Calibri"/>
              </a:rPr>
              <a:t>Xiaocheng Zhang</a:t>
            </a:r>
            <a:endParaRPr b="1" sz="1300">
              <a:latin typeface="Calibri"/>
              <a:ea typeface="Calibri"/>
              <a:cs typeface="Calibri"/>
              <a:sym typeface="Calibri"/>
            </a:endParaRPr>
          </a:p>
          <a:p>
            <a:pPr indent="-311150" lvl="0" marL="457200" rtl="0" algn="l">
              <a:lnSpc>
                <a:spcPct val="100000"/>
              </a:lnSpc>
              <a:spcBef>
                <a:spcPts val="1200"/>
              </a:spcBef>
              <a:spcAft>
                <a:spcPts val="0"/>
              </a:spcAft>
              <a:buSzPts val="1300"/>
              <a:buFont typeface="Calibri"/>
              <a:buChar char="●"/>
            </a:pPr>
            <a:r>
              <a:rPr lang="en" sz="1300">
                <a:latin typeface="Calibri"/>
                <a:ea typeface="Calibri"/>
                <a:cs typeface="Calibri"/>
                <a:sym typeface="Calibri"/>
              </a:rPr>
              <a:t>Implement and optimize lane detection.</a:t>
            </a:r>
            <a:endParaRPr sz="1300">
              <a:latin typeface="Calibri"/>
              <a:ea typeface="Calibri"/>
              <a:cs typeface="Calibri"/>
              <a:sym typeface="Calibri"/>
            </a:endParaRPr>
          </a:p>
          <a:p>
            <a:pPr indent="-311150" lvl="0" marL="457200" rtl="0" algn="l">
              <a:lnSpc>
                <a:spcPct val="100000"/>
              </a:lnSpc>
              <a:spcBef>
                <a:spcPts val="0"/>
              </a:spcBef>
              <a:spcAft>
                <a:spcPts val="0"/>
              </a:spcAft>
              <a:buSzPts val="1300"/>
              <a:buFont typeface="Calibri"/>
              <a:buChar char="●"/>
            </a:pPr>
            <a:r>
              <a:rPr lang="en" sz="1300">
                <a:latin typeface="Calibri"/>
                <a:ea typeface="Calibri"/>
                <a:cs typeface="Calibri"/>
                <a:sym typeface="Calibri"/>
              </a:rPr>
              <a:t>Develop a robust parking slot detection and classification mechanism.</a:t>
            </a:r>
            <a:endParaRPr sz="1300">
              <a:latin typeface="Calibri"/>
              <a:ea typeface="Calibri"/>
              <a:cs typeface="Calibri"/>
              <a:sym typeface="Calibri"/>
            </a:endParaRPr>
          </a:p>
          <a:p>
            <a:pPr indent="0" lvl="0" marL="0" rtl="0" algn="l">
              <a:lnSpc>
                <a:spcPct val="100000"/>
              </a:lnSpc>
              <a:spcBef>
                <a:spcPts val="1200"/>
              </a:spcBef>
              <a:spcAft>
                <a:spcPts val="0"/>
              </a:spcAft>
              <a:buNone/>
            </a:pPr>
            <a:r>
              <a:rPr b="1" lang="en" sz="1300">
                <a:latin typeface="Calibri"/>
                <a:ea typeface="Calibri"/>
                <a:cs typeface="Calibri"/>
                <a:sym typeface="Calibri"/>
              </a:rPr>
              <a:t>Xinchen Yao</a:t>
            </a:r>
            <a:endParaRPr b="1" sz="1300">
              <a:latin typeface="Calibri"/>
              <a:ea typeface="Calibri"/>
              <a:cs typeface="Calibri"/>
              <a:sym typeface="Calibri"/>
            </a:endParaRPr>
          </a:p>
          <a:p>
            <a:pPr indent="-311150" lvl="0" marL="457200" rtl="0" algn="l">
              <a:lnSpc>
                <a:spcPct val="100000"/>
              </a:lnSpc>
              <a:spcBef>
                <a:spcPts val="1200"/>
              </a:spcBef>
              <a:spcAft>
                <a:spcPts val="0"/>
              </a:spcAft>
              <a:buSzPts val="1300"/>
              <a:buFont typeface="Calibri"/>
              <a:buChar char="●"/>
            </a:pPr>
            <a:r>
              <a:rPr lang="en" sz="1300">
                <a:latin typeface="Calibri"/>
                <a:ea typeface="Calibri"/>
                <a:cs typeface="Calibri"/>
                <a:sym typeface="Calibri"/>
              </a:rPr>
              <a:t>Design parking control algorithms for both parking.</a:t>
            </a:r>
            <a:endParaRPr sz="1300">
              <a:latin typeface="Calibri"/>
              <a:ea typeface="Calibri"/>
              <a:cs typeface="Calibri"/>
              <a:sym typeface="Calibri"/>
            </a:endParaRPr>
          </a:p>
          <a:p>
            <a:pPr indent="-311150" lvl="0" marL="457200" rtl="0" algn="l">
              <a:lnSpc>
                <a:spcPct val="100000"/>
              </a:lnSpc>
              <a:spcBef>
                <a:spcPts val="0"/>
              </a:spcBef>
              <a:spcAft>
                <a:spcPts val="0"/>
              </a:spcAft>
              <a:buSzPts val="1300"/>
              <a:buFont typeface="Calibri"/>
              <a:buChar char="●"/>
            </a:pPr>
            <a:r>
              <a:rPr lang="en" sz="1300">
                <a:latin typeface="Calibri"/>
                <a:ea typeface="Calibri"/>
                <a:cs typeface="Calibri"/>
                <a:sym typeface="Calibri"/>
              </a:rPr>
              <a:t>Integrate trajectory planning with vehicle motion control.</a:t>
            </a:r>
            <a:endParaRPr sz="1300">
              <a:latin typeface="Calibri"/>
              <a:ea typeface="Calibri"/>
              <a:cs typeface="Calibri"/>
              <a:sym typeface="Calibri"/>
            </a:endParaRPr>
          </a:p>
          <a:p>
            <a:pPr indent="0" lvl="0" marL="0" rtl="0" algn="l">
              <a:lnSpc>
                <a:spcPct val="100000"/>
              </a:lnSpc>
              <a:spcBef>
                <a:spcPts val="1200"/>
              </a:spcBef>
              <a:spcAft>
                <a:spcPts val="0"/>
              </a:spcAft>
              <a:buNone/>
            </a:pPr>
            <a:r>
              <a:rPr b="1" lang="en" sz="1300">
                <a:latin typeface="Calibri"/>
                <a:ea typeface="Calibri"/>
                <a:cs typeface="Calibri"/>
                <a:sym typeface="Calibri"/>
              </a:rPr>
              <a:t>Yixiao Liu</a:t>
            </a:r>
            <a:endParaRPr b="1" sz="1300">
              <a:latin typeface="Calibri"/>
              <a:ea typeface="Calibri"/>
              <a:cs typeface="Calibri"/>
              <a:sym typeface="Calibri"/>
            </a:endParaRPr>
          </a:p>
          <a:p>
            <a:pPr indent="-311150" lvl="0" marL="457200" rtl="0" algn="l">
              <a:lnSpc>
                <a:spcPct val="100000"/>
              </a:lnSpc>
              <a:spcBef>
                <a:spcPts val="1200"/>
              </a:spcBef>
              <a:spcAft>
                <a:spcPts val="0"/>
              </a:spcAft>
              <a:buSzPts val="1300"/>
              <a:buFont typeface="Calibri"/>
              <a:buChar char="●"/>
            </a:pPr>
            <a:r>
              <a:rPr lang="en" sz="1300">
                <a:latin typeface="Calibri"/>
                <a:ea typeface="Calibri"/>
                <a:cs typeface="Calibri"/>
                <a:sym typeface="Calibri"/>
              </a:rPr>
              <a:t>Set up simulation environments for system testing.</a:t>
            </a:r>
            <a:endParaRPr sz="1300">
              <a:latin typeface="Calibri"/>
              <a:ea typeface="Calibri"/>
              <a:cs typeface="Calibri"/>
              <a:sym typeface="Calibri"/>
            </a:endParaRPr>
          </a:p>
          <a:p>
            <a:pPr indent="-311150" lvl="0" marL="457200" rtl="0" algn="l">
              <a:lnSpc>
                <a:spcPct val="100000"/>
              </a:lnSpc>
              <a:spcBef>
                <a:spcPts val="0"/>
              </a:spcBef>
              <a:spcAft>
                <a:spcPts val="0"/>
              </a:spcAft>
              <a:buSzPts val="1300"/>
              <a:buFont typeface="Calibri"/>
              <a:buChar char="●"/>
            </a:pPr>
            <a:r>
              <a:rPr lang="en" sz="1300">
                <a:latin typeface="Calibri"/>
                <a:ea typeface="Calibri"/>
                <a:cs typeface="Calibri"/>
                <a:sym typeface="Calibri"/>
              </a:rPr>
              <a:t>Create varied scenarios for overall integration.</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747900" y="3427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Approach</a:t>
            </a:r>
            <a:endParaRPr/>
          </a:p>
        </p:txBody>
      </p:sp>
      <p:pic>
        <p:nvPicPr>
          <p:cNvPr id="239" name="Google Shape;239;p33" title="Screenshot from 2025-03-10 21-46-20.png"/>
          <p:cNvPicPr preferRelativeResize="0"/>
          <p:nvPr/>
        </p:nvPicPr>
        <p:blipFill rotWithShape="1">
          <a:blip r:embed="rId3">
            <a:alphaModFix/>
          </a:blip>
          <a:srcRect b="5855" l="28092" r="21902" t="9030"/>
          <a:stretch/>
        </p:blipFill>
        <p:spPr>
          <a:xfrm>
            <a:off x="4782050" y="500437"/>
            <a:ext cx="3837302" cy="3673739"/>
          </a:xfrm>
          <a:prstGeom prst="rect">
            <a:avLst/>
          </a:prstGeom>
          <a:noFill/>
          <a:ln>
            <a:noFill/>
          </a:ln>
        </p:spPr>
      </p:pic>
      <p:pic>
        <p:nvPicPr>
          <p:cNvPr id="240" name="Google Shape;240;p33" title="Screenshot from 2025-03-10 21-43-26.png"/>
          <p:cNvPicPr preferRelativeResize="0"/>
          <p:nvPr/>
        </p:nvPicPr>
        <p:blipFill rotWithShape="1">
          <a:blip r:embed="rId4">
            <a:alphaModFix/>
          </a:blip>
          <a:srcRect b="38934" l="35745" r="21532" t="24327"/>
          <a:stretch/>
        </p:blipFill>
        <p:spPr>
          <a:xfrm>
            <a:off x="1170900" y="3488775"/>
            <a:ext cx="2747650" cy="1329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